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40"/>
  </p:notesMasterIdLst>
  <p:sldIdLst>
    <p:sldId id="256" r:id="rId2"/>
    <p:sldId id="257" r:id="rId3"/>
    <p:sldId id="258" r:id="rId4"/>
    <p:sldId id="259" r:id="rId5"/>
    <p:sldId id="260" r:id="rId6"/>
    <p:sldId id="261" r:id="rId7"/>
    <p:sldId id="262" r:id="rId8"/>
    <p:sldId id="263" r:id="rId9"/>
    <p:sldId id="264" r:id="rId10"/>
    <p:sldId id="265" r:id="rId11"/>
    <p:sldId id="267" r:id="rId12"/>
    <p:sldId id="268" r:id="rId13"/>
    <p:sldId id="269" r:id="rId14"/>
    <p:sldId id="270" r:id="rId15"/>
    <p:sldId id="271" r:id="rId16"/>
    <p:sldId id="274" r:id="rId17"/>
    <p:sldId id="275" r:id="rId18"/>
    <p:sldId id="276" r:id="rId19"/>
    <p:sldId id="277" r:id="rId20"/>
    <p:sldId id="279" r:id="rId21"/>
    <p:sldId id="280" r:id="rId22"/>
    <p:sldId id="281" r:id="rId23"/>
    <p:sldId id="282" r:id="rId24"/>
    <p:sldId id="283" r:id="rId25"/>
    <p:sldId id="284" r:id="rId26"/>
    <p:sldId id="285" r:id="rId27"/>
    <p:sldId id="286" r:id="rId28"/>
    <p:sldId id="287" r:id="rId29"/>
    <p:sldId id="288" r:id="rId30"/>
    <p:sldId id="289" r:id="rId31"/>
    <p:sldId id="290" r:id="rId32"/>
    <p:sldId id="291" r:id="rId33"/>
    <p:sldId id="292" r:id="rId34"/>
    <p:sldId id="293" r:id="rId35"/>
    <p:sldId id="294" r:id="rId36"/>
    <p:sldId id="295" r:id="rId37"/>
    <p:sldId id="296" r:id="rId38"/>
    <p:sldId id="297" r:id="rId39"/>
  </p:sldIdLst>
  <p:sldSz cx="9144000" cy="5143500" type="screen16x9"/>
  <p:notesSz cx="6858000" cy="9144000"/>
  <p:embeddedFontLst>
    <p:embeddedFont>
      <p:font typeface="Georgia" panose="02040502050405020303" pitchFamily="18" charset="0"/>
      <p:regular r:id="rId41"/>
      <p:bold r:id="rId42"/>
      <p:italic r:id="rId43"/>
      <p:boldItalic r:id="rId44"/>
    </p:embeddedFont>
    <p:embeddedFont>
      <p:font typeface="Lato" panose="020F0502020204030203" pitchFamily="34" charset="0"/>
      <p:regular r:id="rId45"/>
      <p:bold r:id="rId46"/>
      <p:italic r:id="rId47"/>
      <p:boldItalic r:id="rId48"/>
    </p:embeddedFont>
    <p:embeddedFont>
      <p:font typeface="Montserrat" panose="02000505000000020004" pitchFamily="2" charset="0"/>
      <p:regular r:id="rId49"/>
      <p:bold r:id="rId50"/>
      <p:italic r:id="rId51"/>
      <p:boldItalic r:id="rId52"/>
    </p:embeddedFont>
    <p:embeddedFont>
      <p:font typeface="Playfair Display" panose="020B0604020202020204" charset="0"/>
      <p:regular r:id="rId53"/>
      <p:bold r:id="rId54"/>
      <p:italic r:id="rId55"/>
      <p:boldItalic r:id="rId5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E12A3D7-DCE6-43CE-B7A6-0A7DA9C70CEE}">
  <a:tblStyle styleId="{EE12A3D7-DCE6-43CE-B7A6-0A7DA9C70CEE}" styleName="Table_0">
    <a:wholeTbl>
      <a:tcTxStyle>
        <a:font>
          <a:latin typeface="Arial"/>
          <a:ea typeface="Arial"/>
          <a:cs typeface="Arial"/>
        </a:font>
        <a:srgbClr val="000000"/>
      </a:tcTxStyle>
      <a:tcStyle>
        <a:tcBdr>
          <a:left>
            <a:ln w="12700" cap="flat" cmpd="sng">
              <a:solidFill>
                <a:srgbClr val="000000"/>
              </a:solidFill>
              <a:prstDash val="solid"/>
              <a:round/>
              <a:headEnd type="none" w="sm" len="sm"/>
              <a:tailEnd type="none" w="sm" len="sm"/>
            </a:ln>
          </a:left>
          <a:right>
            <a:ln w="12700" cap="flat" cmpd="sng">
              <a:solidFill>
                <a:srgbClr val="000000"/>
              </a:solidFill>
              <a:prstDash val="solid"/>
              <a:round/>
              <a:headEnd type="none" w="sm" len="sm"/>
              <a:tailEnd type="none" w="sm" len="sm"/>
            </a:ln>
          </a:right>
          <a:top>
            <a:ln w="12700" cap="flat" cmpd="sng">
              <a:solidFill>
                <a:srgbClr val="000000"/>
              </a:solidFill>
              <a:prstDash val="solid"/>
              <a:round/>
              <a:headEnd type="none" w="sm" len="sm"/>
              <a:tailEnd type="none" w="sm" len="sm"/>
            </a:ln>
          </a:top>
          <a:bottom>
            <a:ln w="12700" cap="flat" cmpd="sng">
              <a:solidFill>
                <a:srgbClr val="000000"/>
              </a:solidFill>
              <a:prstDash val="solid"/>
              <a:round/>
              <a:headEnd type="none" w="sm" len="sm"/>
              <a:tailEnd type="none" w="sm" len="sm"/>
            </a:ln>
          </a:bottom>
          <a:insideH>
            <a:ln w="12700" cap="flat" cmpd="sng">
              <a:solidFill>
                <a:srgbClr val="000000"/>
              </a:solidFill>
              <a:prstDash val="solid"/>
              <a:round/>
              <a:headEnd type="none" w="sm" len="sm"/>
              <a:tailEnd type="none" w="sm" len="sm"/>
            </a:ln>
          </a:insideH>
          <a:insideV>
            <a:ln w="12700"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8" d="100"/>
          <a:sy n="108" d="100"/>
        </p:scale>
        <p:origin x="730" y="8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2.fntdata"/><Relationship Id="rId47" Type="http://schemas.openxmlformats.org/officeDocument/2006/relationships/font" Target="fonts/font7.fntdata"/><Relationship Id="rId50" Type="http://schemas.openxmlformats.org/officeDocument/2006/relationships/font" Target="fonts/font10.fntdata"/><Relationship Id="rId55" Type="http://schemas.openxmlformats.org/officeDocument/2006/relationships/font" Target="fonts/font1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6.fntdata"/><Relationship Id="rId59"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1.fntdata"/><Relationship Id="rId54" Type="http://schemas.openxmlformats.org/officeDocument/2006/relationships/font" Target="fonts/font1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font" Target="fonts/font5.fntdata"/><Relationship Id="rId53" Type="http://schemas.openxmlformats.org/officeDocument/2006/relationships/font" Target="fonts/font13.fntdata"/><Relationship Id="rId58"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9.fntdata"/><Relationship Id="rId57"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4.fntdata"/><Relationship Id="rId52" Type="http://schemas.openxmlformats.org/officeDocument/2006/relationships/font" Target="fonts/font12.fntdata"/><Relationship Id="rId6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3.fntdata"/><Relationship Id="rId48" Type="http://schemas.openxmlformats.org/officeDocument/2006/relationships/font" Target="fonts/font8.fntdata"/><Relationship Id="rId56" Type="http://schemas.openxmlformats.org/officeDocument/2006/relationships/font" Target="fonts/font16.fntdata"/><Relationship Id="rId8" Type="http://schemas.openxmlformats.org/officeDocument/2006/relationships/slide" Target="slides/slide7.xml"/><Relationship Id="rId51" Type="http://schemas.openxmlformats.org/officeDocument/2006/relationships/font" Target="fonts/font11.fntdata"/><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 name="Google Shape;6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55f340ee7c_0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55f340ee7c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55f340ee7c_0_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55f340ee7c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580d36ee87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580d36ee87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580d36ee87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580d36ee87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580d36ee87_0_1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g580d36ee87_0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580d36ee87_0_1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580d36ee87_0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55f340ee7c_0_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55f340ee7c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582ac211a3_1_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g582ac211a3_1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5648a39ce8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 name="Google Shape;241;g5648a39ce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5648a39ce8_0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5648a39ce8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580d36ee87_0_20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580d36ee87_0_2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582ac211a3_1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582ac211a3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g582ac211a3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 name="Google Shape;268;g582ac211a3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5648a39ce8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5648a39ce8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582ac211a3_1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582ac211a3_1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g569e29b1a7_1_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9" name="Google Shape;289;g569e29b1a7_1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g582ac211a3_1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5" name="Google Shape;295;g582ac211a3_1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582ac211a3_2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1" name="Google Shape;301;g582ac211a3_2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582ac211a3_2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582ac211a3_2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582ac211a3_3_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 name="Google Shape;328;g582ac211a3_3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582ac211a3_3_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582ac211a3_3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g580d36ee87_0_2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 name="Google Shape;79;g580d36ee87_0_2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582ac211a3_1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582ac211a3_1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g582ac211a3_1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6" name="Google Shape;366;g582ac211a3_1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582ac211a3_3_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4" name="Google Shape;374;g582ac211a3_3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331345670b363eb0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331345670b363eb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g582ac211a3_3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0" name="Google Shape;390;g582ac211a3_3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331345670b363eb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331345670b363eb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g582ac211a3_3_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582ac211a3_3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g582ac211a3_1_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0" name="Google Shape;420;g582ac211a3_1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Google Shape;425;g5697fa798f_2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6" name="Google Shape;426;g5697fa798f_2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580d36ee87_0_1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580d36ee87_0_1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580d36ee87_0_20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580d36ee87_0_2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580d36ee87_0_2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580d36ee87_0_2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55f340ee7c_0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55f340ee7c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55f340ee7c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55f340ee7c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55f340ee7c_0_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55f340ee7c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a:off x="586721" y="0"/>
            <a:ext cx="7970700" cy="66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586721" y="5076900"/>
            <a:ext cx="7970700" cy="66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 name="Google Shape;12;p2"/>
          <p:cNvCxnSpPr/>
          <p:nvPr/>
        </p:nvCxnSpPr>
        <p:spPr>
          <a:xfrm>
            <a:off x="733219" y="2235351"/>
            <a:ext cx="385200" cy="0"/>
          </a:xfrm>
          <a:prstGeom prst="straightConnector1">
            <a:avLst/>
          </a:prstGeom>
          <a:noFill/>
          <a:ln w="28575" cap="flat" cmpd="sng">
            <a:solidFill>
              <a:schemeClr val="dk1"/>
            </a:solidFill>
            <a:prstDash val="solid"/>
            <a:round/>
            <a:headEnd type="none" w="sm" len="sm"/>
            <a:tailEnd type="none" w="sm" len="sm"/>
          </a:ln>
        </p:spPr>
      </p:cxnSp>
      <p:sp>
        <p:nvSpPr>
          <p:cNvPr id="13" name="Google Shape;13;p2"/>
          <p:cNvSpPr txBox="1">
            <a:spLocks noGrp="1"/>
          </p:cNvSpPr>
          <p:nvPr>
            <p:ph type="ctrTitle"/>
          </p:nvPr>
        </p:nvSpPr>
        <p:spPr>
          <a:xfrm>
            <a:off x="630600" y="136800"/>
            <a:ext cx="7893000" cy="1853700"/>
          </a:xfrm>
          <a:prstGeom prst="rect">
            <a:avLst/>
          </a:prstGeom>
        </p:spPr>
        <p:txBody>
          <a:bodyPr spcFirstLastPara="1" wrap="square" lIns="91425" tIns="91425" rIns="91425" bIns="91425" anchor="b" anchorCtr="0"/>
          <a:lstStyle>
            <a:lvl1pPr lvl="0">
              <a:spcBef>
                <a:spcPts val="1000"/>
              </a:spcBef>
              <a:spcAft>
                <a:spcPts val="0"/>
              </a:spcAft>
              <a:buSzPts val="4800"/>
              <a:buNone/>
              <a:defRPr sz="4800"/>
            </a:lvl1pPr>
            <a:lvl2pPr lvl="1">
              <a:spcBef>
                <a:spcPts val="1000"/>
              </a:spcBef>
              <a:spcAft>
                <a:spcPts val="0"/>
              </a:spcAft>
              <a:buSzPts val="4800"/>
              <a:buNone/>
              <a:defRPr sz="4800"/>
            </a:lvl2pPr>
            <a:lvl3pPr lvl="2">
              <a:spcBef>
                <a:spcPts val="1000"/>
              </a:spcBef>
              <a:spcAft>
                <a:spcPts val="0"/>
              </a:spcAft>
              <a:buSzPts val="4800"/>
              <a:buNone/>
              <a:defRPr sz="4800"/>
            </a:lvl3pPr>
            <a:lvl4pPr lvl="3">
              <a:spcBef>
                <a:spcPts val="1000"/>
              </a:spcBef>
              <a:spcAft>
                <a:spcPts val="0"/>
              </a:spcAft>
              <a:buSzPts val="4800"/>
              <a:buNone/>
              <a:defRPr sz="4800"/>
            </a:lvl4pPr>
            <a:lvl5pPr lvl="4">
              <a:spcBef>
                <a:spcPts val="1000"/>
              </a:spcBef>
              <a:spcAft>
                <a:spcPts val="0"/>
              </a:spcAft>
              <a:buSzPts val="4800"/>
              <a:buNone/>
              <a:defRPr sz="4800"/>
            </a:lvl5pPr>
            <a:lvl6pPr lvl="5">
              <a:spcBef>
                <a:spcPts val="1000"/>
              </a:spcBef>
              <a:spcAft>
                <a:spcPts val="0"/>
              </a:spcAft>
              <a:buSzPts val="4800"/>
              <a:buNone/>
              <a:defRPr sz="4800"/>
            </a:lvl6pPr>
            <a:lvl7pPr lvl="6">
              <a:spcBef>
                <a:spcPts val="1000"/>
              </a:spcBef>
              <a:spcAft>
                <a:spcPts val="0"/>
              </a:spcAft>
              <a:buSzPts val="4800"/>
              <a:buNone/>
              <a:defRPr sz="4800"/>
            </a:lvl7pPr>
            <a:lvl8pPr lvl="7">
              <a:spcBef>
                <a:spcPts val="1000"/>
              </a:spcBef>
              <a:spcAft>
                <a:spcPts val="0"/>
              </a:spcAft>
              <a:buSzPts val="4800"/>
              <a:buNone/>
              <a:defRPr sz="4800"/>
            </a:lvl8pPr>
            <a:lvl9pPr lvl="8">
              <a:spcBef>
                <a:spcPts val="1000"/>
              </a:spcBef>
              <a:spcAft>
                <a:spcPts val="0"/>
              </a:spcAft>
              <a:buSzPts val="4800"/>
              <a:buNone/>
              <a:defRPr sz="4800"/>
            </a:lvl9pPr>
          </a:lstStyle>
          <a:p>
            <a:endParaRPr/>
          </a:p>
        </p:txBody>
      </p:sp>
      <p:sp>
        <p:nvSpPr>
          <p:cNvPr id="14" name="Google Shape;14;p2"/>
          <p:cNvSpPr txBox="1">
            <a:spLocks noGrp="1"/>
          </p:cNvSpPr>
          <p:nvPr>
            <p:ph type="subTitle" idx="1"/>
          </p:nvPr>
        </p:nvSpPr>
        <p:spPr>
          <a:xfrm>
            <a:off x="630600" y="3228375"/>
            <a:ext cx="7893000" cy="1274100"/>
          </a:xfrm>
          <a:prstGeom prst="rect">
            <a:avLst/>
          </a:prstGeom>
        </p:spPr>
        <p:txBody>
          <a:bodyPr spcFirstLastPara="1" wrap="square" lIns="91425" tIns="91425" rIns="91425" bIns="91425" anchor="b" anchorCtr="0"/>
          <a:lstStyle>
            <a:lvl1pPr lvl="0">
              <a:lnSpc>
                <a:spcPct val="100000"/>
              </a:lnSpc>
              <a:spcBef>
                <a:spcPts val="1000"/>
              </a:spcBef>
              <a:spcAft>
                <a:spcPts val="0"/>
              </a:spcAft>
              <a:buClr>
                <a:schemeClr val="accent6"/>
              </a:buClr>
              <a:buSzPts val="2400"/>
              <a:buNone/>
              <a:defRPr sz="2400">
                <a:solidFill>
                  <a:schemeClr val="accent6"/>
                </a:solidFill>
              </a:defRPr>
            </a:lvl1pPr>
            <a:lvl2pPr lvl="1">
              <a:lnSpc>
                <a:spcPct val="100000"/>
              </a:lnSpc>
              <a:spcBef>
                <a:spcPts val="1000"/>
              </a:spcBef>
              <a:spcAft>
                <a:spcPts val="0"/>
              </a:spcAft>
              <a:buClr>
                <a:schemeClr val="accent6"/>
              </a:buClr>
              <a:buSzPts val="2400"/>
              <a:buNone/>
              <a:defRPr sz="2400">
                <a:solidFill>
                  <a:schemeClr val="accent6"/>
                </a:solidFill>
              </a:defRPr>
            </a:lvl2pPr>
            <a:lvl3pPr lvl="2">
              <a:lnSpc>
                <a:spcPct val="100000"/>
              </a:lnSpc>
              <a:spcBef>
                <a:spcPts val="1000"/>
              </a:spcBef>
              <a:spcAft>
                <a:spcPts val="0"/>
              </a:spcAft>
              <a:buClr>
                <a:schemeClr val="accent6"/>
              </a:buClr>
              <a:buSzPts val="2400"/>
              <a:buNone/>
              <a:defRPr sz="2400">
                <a:solidFill>
                  <a:schemeClr val="accent6"/>
                </a:solidFill>
              </a:defRPr>
            </a:lvl3pPr>
            <a:lvl4pPr lvl="3">
              <a:lnSpc>
                <a:spcPct val="100000"/>
              </a:lnSpc>
              <a:spcBef>
                <a:spcPts val="1000"/>
              </a:spcBef>
              <a:spcAft>
                <a:spcPts val="0"/>
              </a:spcAft>
              <a:buClr>
                <a:schemeClr val="accent6"/>
              </a:buClr>
              <a:buSzPts val="2400"/>
              <a:buNone/>
              <a:defRPr sz="2400">
                <a:solidFill>
                  <a:schemeClr val="accent6"/>
                </a:solidFill>
              </a:defRPr>
            </a:lvl4pPr>
            <a:lvl5pPr lvl="4">
              <a:lnSpc>
                <a:spcPct val="100000"/>
              </a:lnSpc>
              <a:spcBef>
                <a:spcPts val="1000"/>
              </a:spcBef>
              <a:spcAft>
                <a:spcPts val="0"/>
              </a:spcAft>
              <a:buClr>
                <a:schemeClr val="accent6"/>
              </a:buClr>
              <a:buSzPts val="2400"/>
              <a:buNone/>
              <a:defRPr sz="2400">
                <a:solidFill>
                  <a:schemeClr val="accent6"/>
                </a:solidFill>
              </a:defRPr>
            </a:lvl5pPr>
            <a:lvl6pPr lvl="5">
              <a:lnSpc>
                <a:spcPct val="100000"/>
              </a:lnSpc>
              <a:spcBef>
                <a:spcPts val="1000"/>
              </a:spcBef>
              <a:spcAft>
                <a:spcPts val="0"/>
              </a:spcAft>
              <a:buClr>
                <a:schemeClr val="accent6"/>
              </a:buClr>
              <a:buSzPts val="2400"/>
              <a:buNone/>
              <a:defRPr sz="2400">
                <a:solidFill>
                  <a:schemeClr val="accent6"/>
                </a:solidFill>
              </a:defRPr>
            </a:lvl6pPr>
            <a:lvl7pPr lvl="6">
              <a:lnSpc>
                <a:spcPct val="100000"/>
              </a:lnSpc>
              <a:spcBef>
                <a:spcPts val="1000"/>
              </a:spcBef>
              <a:spcAft>
                <a:spcPts val="0"/>
              </a:spcAft>
              <a:buClr>
                <a:schemeClr val="accent6"/>
              </a:buClr>
              <a:buSzPts val="2400"/>
              <a:buNone/>
              <a:defRPr sz="2400">
                <a:solidFill>
                  <a:schemeClr val="accent6"/>
                </a:solidFill>
              </a:defRPr>
            </a:lvl7pPr>
            <a:lvl8pPr lvl="7">
              <a:lnSpc>
                <a:spcPct val="100000"/>
              </a:lnSpc>
              <a:spcBef>
                <a:spcPts val="1000"/>
              </a:spcBef>
              <a:spcAft>
                <a:spcPts val="0"/>
              </a:spcAft>
              <a:buClr>
                <a:schemeClr val="accent6"/>
              </a:buClr>
              <a:buSzPts val="2400"/>
              <a:buNone/>
              <a:defRPr sz="2400">
                <a:solidFill>
                  <a:schemeClr val="accent6"/>
                </a:solidFill>
              </a:defRPr>
            </a:lvl8pPr>
            <a:lvl9pPr lvl="8">
              <a:lnSpc>
                <a:spcPct val="100000"/>
              </a:lnSpc>
              <a:spcBef>
                <a:spcPts val="1000"/>
              </a:spcBef>
              <a:spcAft>
                <a:spcPts val="0"/>
              </a:spcAft>
              <a:buClr>
                <a:schemeClr val="accent6"/>
              </a:buClr>
              <a:buSzPts val="2400"/>
              <a:buNone/>
              <a:defRPr sz="2400">
                <a:solidFill>
                  <a:schemeClr val="accent6"/>
                </a:solidFill>
              </a:defRPr>
            </a:lvl9pPr>
          </a:lstStyle>
          <a:p>
            <a:endParaRPr/>
          </a:p>
        </p:txBody>
      </p:sp>
      <p:sp>
        <p:nvSpPr>
          <p:cNvPr id="15" name="Google Shape;15;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6"/>
        <p:cNvGrpSpPr/>
        <p:nvPr/>
      </p:nvGrpSpPr>
      <p:grpSpPr>
        <a:xfrm>
          <a:off x="0" y="0"/>
          <a:ext cx="0" cy="0"/>
          <a:chOff x="0" y="0"/>
          <a:chExt cx="0" cy="0"/>
        </a:xfrm>
      </p:grpSpPr>
      <p:sp>
        <p:nvSpPr>
          <p:cNvPr id="57" name="Google Shape;57;p11"/>
          <p:cNvSpPr/>
          <p:nvPr/>
        </p:nvSpPr>
        <p:spPr>
          <a:xfrm>
            <a:off x="586721" y="0"/>
            <a:ext cx="7970700" cy="66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11"/>
          <p:cNvSpPr/>
          <p:nvPr/>
        </p:nvSpPr>
        <p:spPr>
          <a:xfrm>
            <a:off x="586721" y="5076900"/>
            <a:ext cx="7970700" cy="66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11"/>
          <p:cNvSpPr txBox="1">
            <a:spLocks noGrp="1"/>
          </p:cNvSpPr>
          <p:nvPr>
            <p:ph type="title" hasCustomPrompt="1"/>
          </p:nvPr>
        </p:nvSpPr>
        <p:spPr>
          <a:xfrm>
            <a:off x="586725" y="1353788"/>
            <a:ext cx="7970700" cy="1538400"/>
          </a:xfrm>
          <a:prstGeom prst="rect">
            <a:avLst/>
          </a:prstGeom>
        </p:spPr>
        <p:txBody>
          <a:bodyPr spcFirstLastPara="1" wrap="square" lIns="91425" tIns="91425" rIns="91425" bIns="91425" anchor="ctr" anchorCtr="0"/>
          <a:lstStyle>
            <a:lvl1pPr lvl="0" algn="ctr">
              <a:spcBef>
                <a:spcPts val="0"/>
              </a:spcBef>
              <a:spcAft>
                <a:spcPts val="0"/>
              </a:spcAft>
              <a:buClr>
                <a:schemeClr val="accent6"/>
              </a:buClr>
              <a:buSzPts val="10800"/>
              <a:buNone/>
              <a:defRPr sz="10800">
                <a:solidFill>
                  <a:schemeClr val="accent6"/>
                </a:solidFill>
              </a:defRPr>
            </a:lvl1pPr>
            <a:lvl2pPr lvl="1" algn="ctr">
              <a:spcBef>
                <a:spcPts val="0"/>
              </a:spcBef>
              <a:spcAft>
                <a:spcPts val="0"/>
              </a:spcAft>
              <a:buClr>
                <a:schemeClr val="accent6"/>
              </a:buClr>
              <a:buSzPts val="10800"/>
              <a:buNone/>
              <a:defRPr sz="10800">
                <a:solidFill>
                  <a:schemeClr val="accent6"/>
                </a:solidFill>
              </a:defRPr>
            </a:lvl2pPr>
            <a:lvl3pPr lvl="2" algn="ctr">
              <a:spcBef>
                <a:spcPts val="0"/>
              </a:spcBef>
              <a:spcAft>
                <a:spcPts val="0"/>
              </a:spcAft>
              <a:buClr>
                <a:schemeClr val="accent6"/>
              </a:buClr>
              <a:buSzPts val="10800"/>
              <a:buNone/>
              <a:defRPr sz="10800">
                <a:solidFill>
                  <a:schemeClr val="accent6"/>
                </a:solidFill>
              </a:defRPr>
            </a:lvl3pPr>
            <a:lvl4pPr lvl="3" algn="ctr">
              <a:spcBef>
                <a:spcPts val="0"/>
              </a:spcBef>
              <a:spcAft>
                <a:spcPts val="0"/>
              </a:spcAft>
              <a:buClr>
                <a:schemeClr val="accent6"/>
              </a:buClr>
              <a:buSzPts val="10800"/>
              <a:buNone/>
              <a:defRPr sz="10800">
                <a:solidFill>
                  <a:schemeClr val="accent6"/>
                </a:solidFill>
              </a:defRPr>
            </a:lvl4pPr>
            <a:lvl5pPr lvl="4" algn="ctr">
              <a:spcBef>
                <a:spcPts val="0"/>
              </a:spcBef>
              <a:spcAft>
                <a:spcPts val="0"/>
              </a:spcAft>
              <a:buClr>
                <a:schemeClr val="accent6"/>
              </a:buClr>
              <a:buSzPts val="10800"/>
              <a:buNone/>
              <a:defRPr sz="10800">
                <a:solidFill>
                  <a:schemeClr val="accent6"/>
                </a:solidFill>
              </a:defRPr>
            </a:lvl5pPr>
            <a:lvl6pPr lvl="5" algn="ctr">
              <a:spcBef>
                <a:spcPts val="0"/>
              </a:spcBef>
              <a:spcAft>
                <a:spcPts val="0"/>
              </a:spcAft>
              <a:buClr>
                <a:schemeClr val="accent6"/>
              </a:buClr>
              <a:buSzPts val="10800"/>
              <a:buNone/>
              <a:defRPr sz="10800">
                <a:solidFill>
                  <a:schemeClr val="accent6"/>
                </a:solidFill>
              </a:defRPr>
            </a:lvl6pPr>
            <a:lvl7pPr lvl="6" algn="ctr">
              <a:spcBef>
                <a:spcPts val="0"/>
              </a:spcBef>
              <a:spcAft>
                <a:spcPts val="0"/>
              </a:spcAft>
              <a:buClr>
                <a:schemeClr val="accent6"/>
              </a:buClr>
              <a:buSzPts val="10800"/>
              <a:buNone/>
              <a:defRPr sz="10800">
                <a:solidFill>
                  <a:schemeClr val="accent6"/>
                </a:solidFill>
              </a:defRPr>
            </a:lvl7pPr>
            <a:lvl8pPr lvl="7" algn="ctr">
              <a:spcBef>
                <a:spcPts val="0"/>
              </a:spcBef>
              <a:spcAft>
                <a:spcPts val="0"/>
              </a:spcAft>
              <a:buClr>
                <a:schemeClr val="accent6"/>
              </a:buClr>
              <a:buSzPts val="10800"/>
              <a:buNone/>
              <a:defRPr sz="10800">
                <a:solidFill>
                  <a:schemeClr val="accent6"/>
                </a:solidFill>
              </a:defRPr>
            </a:lvl8pPr>
            <a:lvl9pPr lvl="8" algn="ctr">
              <a:spcBef>
                <a:spcPts val="0"/>
              </a:spcBef>
              <a:spcAft>
                <a:spcPts val="0"/>
              </a:spcAft>
              <a:buClr>
                <a:schemeClr val="accent6"/>
              </a:buClr>
              <a:buSzPts val="10800"/>
              <a:buNone/>
              <a:defRPr sz="10800">
                <a:solidFill>
                  <a:schemeClr val="accent6"/>
                </a:solidFill>
              </a:defRPr>
            </a:lvl9pPr>
          </a:lstStyle>
          <a:p>
            <a:r>
              <a:t>xx%</a:t>
            </a:r>
          </a:p>
        </p:txBody>
      </p:sp>
      <p:sp>
        <p:nvSpPr>
          <p:cNvPr id="60" name="Google Shape;60;p11"/>
          <p:cNvSpPr txBox="1">
            <a:spLocks noGrp="1"/>
          </p:cNvSpPr>
          <p:nvPr>
            <p:ph type="body" idx="1"/>
          </p:nvPr>
        </p:nvSpPr>
        <p:spPr>
          <a:xfrm>
            <a:off x="586725" y="2968388"/>
            <a:ext cx="7970700" cy="1071600"/>
          </a:xfrm>
          <a:prstGeom prst="rect">
            <a:avLst/>
          </a:prstGeom>
        </p:spPr>
        <p:txBody>
          <a:bodyPr spcFirstLastPara="1" wrap="square" lIns="91425" tIns="91425" rIns="91425" bIns="91425" anchor="t" anchorCtr="0"/>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61" name="Google Shape;61;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2"/>
        <p:cNvGrpSpPr/>
        <p:nvPr/>
      </p:nvGrpSpPr>
      <p:grpSpPr>
        <a:xfrm>
          <a:off x="0" y="0"/>
          <a:ext cx="0" cy="0"/>
          <a:chOff x="0" y="0"/>
          <a:chExt cx="0" cy="0"/>
        </a:xfrm>
      </p:grpSpPr>
      <p:sp>
        <p:nvSpPr>
          <p:cNvPr id="63" name="Google Shape;63;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6"/>
        <p:cNvGrpSpPr/>
        <p:nvPr/>
      </p:nvGrpSpPr>
      <p:grpSpPr>
        <a:xfrm>
          <a:off x="0" y="0"/>
          <a:ext cx="0" cy="0"/>
          <a:chOff x="0" y="0"/>
          <a:chExt cx="0" cy="0"/>
        </a:xfrm>
      </p:grpSpPr>
      <p:sp>
        <p:nvSpPr>
          <p:cNvPr id="17" name="Google Shape;17;p3"/>
          <p:cNvSpPr/>
          <p:nvPr/>
        </p:nvSpPr>
        <p:spPr>
          <a:xfrm>
            <a:off x="586721" y="5076900"/>
            <a:ext cx="7970700" cy="66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3"/>
          <p:cNvSpPr/>
          <p:nvPr/>
        </p:nvSpPr>
        <p:spPr>
          <a:xfrm>
            <a:off x="586721" y="0"/>
            <a:ext cx="7970700" cy="66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3"/>
          <p:cNvSpPr txBox="1">
            <a:spLocks noGrp="1"/>
          </p:cNvSpPr>
          <p:nvPr>
            <p:ph type="title"/>
          </p:nvPr>
        </p:nvSpPr>
        <p:spPr>
          <a:xfrm>
            <a:off x="509550" y="1921350"/>
            <a:ext cx="8124900" cy="1300800"/>
          </a:xfrm>
          <a:prstGeom prst="rect">
            <a:avLst/>
          </a:prstGeom>
        </p:spPr>
        <p:txBody>
          <a:bodyPr spcFirstLastPara="1" wrap="square" lIns="91425" tIns="91425" rIns="91425" bIns="91425" anchor="ctr" anchorCtr="0"/>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20" name="Google Shape;20;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1"/>
        <p:cNvGrpSpPr/>
        <p:nvPr/>
      </p:nvGrpSpPr>
      <p:grpSpPr>
        <a:xfrm>
          <a:off x="0" y="0"/>
          <a:ext cx="0" cy="0"/>
          <a:chOff x="0" y="0"/>
          <a:chExt cx="0" cy="0"/>
        </a:xfrm>
      </p:grpSpPr>
      <p:sp>
        <p:nvSpPr>
          <p:cNvPr id="22" name="Google Shape;22;p4"/>
          <p:cNvSpPr/>
          <p:nvPr/>
        </p:nvSpPr>
        <p:spPr>
          <a:xfrm>
            <a:off x="-125" y="5045700"/>
            <a:ext cx="9144000" cy="978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3" name="Google Shape;23;p4"/>
          <p:cNvCxnSpPr/>
          <p:nvPr/>
        </p:nvCxnSpPr>
        <p:spPr>
          <a:xfrm>
            <a:off x="419425" y="1154195"/>
            <a:ext cx="385200" cy="0"/>
          </a:xfrm>
          <a:prstGeom prst="straightConnector1">
            <a:avLst/>
          </a:prstGeom>
          <a:noFill/>
          <a:ln w="28575" cap="flat" cmpd="sng">
            <a:solidFill>
              <a:schemeClr val="dk1"/>
            </a:solidFill>
            <a:prstDash val="solid"/>
            <a:round/>
            <a:headEnd type="none" w="sm" len="sm"/>
            <a:tailEnd type="none" w="sm" len="sm"/>
          </a:ln>
        </p:spPr>
      </p:cxnSp>
      <p:sp>
        <p:nvSpPr>
          <p:cNvPr id="24" name="Google Shape;24;p4"/>
          <p:cNvSpPr txBox="1">
            <a:spLocks noGrp="1"/>
          </p:cNvSpPr>
          <p:nvPr>
            <p:ph type="title"/>
          </p:nvPr>
        </p:nvSpPr>
        <p:spPr>
          <a:xfrm>
            <a:off x="311700" y="372725"/>
            <a:ext cx="8520600" cy="645000"/>
          </a:xfrm>
          <a:prstGeom prst="rect">
            <a:avLst/>
          </a:prstGeom>
        </p:spPr>
        <p:txBody>
          <a:bodyPr spcFirstLastPara="1" wrap="square" lIns="91425" tIns="91425" rIns="91425" bIns="91425" anchor="t" anchorCtr="0"/>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25" name="Google Shape;25;p4"/>
          <p:cNvSpPr txBox="1">
            <a:spLocks noGrp="1"/>
          </p:cNvSpPr>
          <p:nvPr>
            <p:ph type="body" idx="1"/>
          </p:nvPr>
        </p:nvSpPr>
        <p:spPr>
          <a:xfrm>
            <a:off x="311700" y="1417800"/>
            <a:ext cx="8520600" cy="31509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6" name="Google Shape;26;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7"/>
        <p:cNvGrpSpPr/>
        <p:nvPr/>
      </p:nvGrpSpPr>
      <p:grpSpPr>
        <a:xfrm>
          <a:off x="0" y="0"/>
          <a:ext cx="0" cy="0"/>
          <a:chOff x="0" y="0"/>
          <a:chExt cx="0" cy="0"/>
        </a:xfrm>
      </p:grpSpPr>
      <p:cxnSp>
        <p:nvCxnSpPr>
          <p:cNvPr id="28" name="Google Shape;28;p5"/>
          <p:cNvCxnSpPr/>
          <p:nvPr/>
        </p:nvCxnSpPr>
        <p:spPr>
          <a:xfrm>
            <a:off x="419425" y="1154195"/>
            <a:ext cx="385200" cy="0"/>
          </a:xfrm>
          <a:prstGeom prst="straightConnector1">
            <a:avLst/>
          </a:prstGeom>
          <a:noFill/>
          <a:ln w="28575" cap="flat" cmpd="sng">
            <a:solidFill>
              <a:schemeClr val="dk1"/>
            </a:solidFill>
            <a:prstDash val="solid"/>
            <a:round/>
            <a:headEnd type="none" w="sm" len="sm"/>
            <a:tailEnd type="none" w="sm" len="sm"/>
          </a:ln>
        </p:spPr>
      </p:cxnSp>
      <p:sp>
        <p:nvSpPr>
          <p:cNvPr id="29" name="Google Shape;29;p5"/>
          <p:cNvSpPr txBox="1">
            <a:spLocks noGrp="1"/>
          </p:cNvSpPr>
          <p:nvPr>
            <p:ph type="title"/>
          </p:nvPr>
        </p:nvSpPr>
        <p:spPr>
          <a:xfrm>
            <a:off x="311700" y="372725"/>
            <a:ext cx="8520600" cy="645000"/>
          </a:xfrm>
          <a:prstGeom prst="rect">
            <a:avLst/>
          </a:prstGeom>
        </p:spPr>
        <p:txBody>
          <a:bodyPr spcFirstLastPara="1" wrap="square" lIns="91425" tIns="91425" rIns="91425" bIns="91425" anchor="t" anchorCtr="0"/>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30" name="Google Shape;30;p5"/>
          <p:cNvSpPr txBox="1">
            <a:spLocks noGrp="1"/>
          </p:cNvSpPr>
          <p:nvPr>
            <p:ph type="body" idx="1"/>
          </p:nvPr>
        </p:nvSpPr>
        <p:spPr>
          <a:xfrm>
            <a:off x="311700" y="1417950"/>
            <a:ext cx="3999900" cy="31509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5"/>
          <p:cNvSpPr txBox="1">
            <a:spLocks noGrp="1"/>
          </p:cNvSpPr>
          <p:nvPr>
            <p:ph type="body" idx="2"/>
          </p:nvPr>
        </p:nvSpPr>
        <p:spPr>
          <a:xfrm>
            <a:off x="4832400" y="1417950"/>
            <a:ext cx="3999900" cy="31509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2" name="Google Shape;32;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3"/>
        <p:cNvGrpSpPr/>
        <p:nvPr/>
      </p:nvGrpSpPr>
      <p:grpSpPr>
        <a:xfrm>
          <a:off x="0" y="0"/>
          <a:ext cx="0" cy="0"/>
          <a:chOff x="0" y="0"/>
          <a:chExt cx="0" cy="0"/>
        </a:xfrm>
      </p:grpSpPr>
      <p:sp>
        <p:nvSpPr>
          <p:cNvPr id="34" name="Google Shape;34;p6"/>
          <p:cNvSpPr txBox="1">
            <a:spLocks noGrp="1"/>
          </p:cNvSpPr>
          <p:nvPr>
            <p:ph type="title"/>
          </p:nvPr>
        </p:nvSpPr>
        <p:spPr>
          <a:xfrm>
            <a:off x="311700" y="372725"/>
            <a:ext cx="8520600" cy="645000"/>
          </a:xfrm>
          <a:prstGeom prst="rect">
            <a:avLst/>
          </a:prstGeom>
        </p:spPr>
        <p:txBody>
          <a:bodyPr spcFirstLastPara="1" wrap="square" lIns="91425" tIns="91425" rIns="91425" bIns="91425" anchor="t" anchorCtr="0"/>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35" name="Google Shape;35;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6"/>
        <p:cNvGrpSpPr/>
        <p:nvPr/>
      </p:nvGrpSpPr>
      <p:grpSpPr>
        <a:xfrm>
          <a:off x="0" y="0"/>
          <a:ext cx="0" cy="0"/>
          <a:chOff x="0" y="0"/>
          <a:chExt cx="0" cy="0"/>
        </a:xfrm>
      </p:grpSpPr>
      <p:cxnSp>
        <p:nvCxnSpPr>
          <p:cNvPr id="37" name="Google Shape;37;p7"/>
          <p:cNvCxnSpPr/>
          <p:nvPr/>
        </p:nvCxnSpPr>
        <p:spPr>
          <a:xfrm>
            <a:off x="411044" y="1417772"/>
            <a:ext cx="385200" cy="0"/>
          </a:xfrm>
          <a:prstGeom prst="straightConnector1">
            <a:avLst/>
          </a:prstGeom>
          <a:noFill/>
          <a:ln w="28575" cap="flat" cmpd="sng">
            <a:solidFill>
              <a:schemeClr val="dk1"/>
            </a:solidFill>
            <a:prstDash val="solid"/>
            <a:round/>
            <a:headEnd type="none" w="sm" len="sm"/>
            <a:tailEnd type="none" w="sm" len="sm"/>
          </a:ln>
        </p:spPr>
      </p:cxnSp>
      <p:sp>
        <p:nvSpPr>
          <p:cNvPr id="38" name="Google Shape;38;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9" name="Google Shape;39;p7"/>
          <p:cNvSpPr txBox="1">
            <a:spLocks noGrp="1"/>
          </p:cNvSpPr>
          <p:nvPr>
            <p:ph type="body" idx="1"/>
          </p:nvPr>
        </p:nvSpPr>
        <p:spPr>
          <a:xfrm>
            <a:off x="311700" y="1640350"/>
            <a:ext cx="2808000" cy="29289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40" name="Google Shape;40;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1"/>
        <p:cNvGrpSpPr/>
        <p:nvPr/>
      </p:nvGrpSpPr>
      <p:grpSpPr>
        <a:xfrm>
          <a:off x="0" y="0"/>
          <a:ext cx="0" cy="0"/>
          <a:chOff x="0" y="0"/>
          <a:chExt cx="0" cy="0"/>
        </a:xfrm>
      </p:grpSpPr>
      <p:sp>
        <p:nvSpPr>
          <p:cNvPr id="42" name="Google Shape;42;p8"/>
          <p:cNvSpPr/>
          <p:nvPr/>
        </p:nvSpPr>
        <p:spPr>
          <a:xfrm>
            <a:off x="586721" y="0"/>
            <a:ext cx="7970700" cy="66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8"/>
          <p:cNvSpPr/>
          <p:nvPr/>
        </p:nvSpPr>
        <p:spPr>
          <a:xfrm>
            <a:off x="586721" y="5076900"/>
            <a:ext cx="7970700" cy="66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8"/>
          <p:cNvSpPr txBox="1">
            <a:spLocks noGrp="1"/>
          </p:cNvSpPr>
          <p:nvPr>
            <p:ph type="title"/>
          </p:nvPr>
        </p:nvSpPr>
        <p:spPr>
          <a:xfrm>
            <a:off x="490250" y="526350"/>
            <a:ext cx="5618700" cy="4090800"/>
          </a:xfrm>
          <a:prstGeom prst="rect">
            <a:avLst/>
          </a:prstGeom>
        </p:spPr>
        <p:txBody>
          <a:bodyPr spcFirstLastPara="1" wrap="square" lIns="91425" tIns="91425" rIns="91425" bIns="91425" anchor="ctr" anchorCtr="0"/>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a:endParaRPr/>
          </a:p>
        </p:txBody>
      </p:sp>
      <p:sp>
        <p:nvSpPr>
          <p:cNvPr id="45" name="Google Shape;45;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6"/>
        <p:cNvGrpSpPr/>
        <p:nvPr/>
      </p:nvGrpSpPr>
      <p:grpSpPr>
        <a:xfrm>
          <a:off x="0" y="0"/>
          <a:ext cx="0" cy="0"/>
          <a:chOff x="0" y="0"/>
          <a:chExt cx="0" cy="0"/>
        </a:xfrm>
      </p:grpSpPr>
      <p:sp>
        <p:nvSpPr>
          <p:cNvPr id="47" name="Google Shape;47;p9"/>
          <p:cNvSpPr/>
          <p:nvPr/>
        </p:nvSpPr>
        <p:spPr>
          <a:xfrm>
            <a:off x="4572000" y="-100"/>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8" name="Google Shape;48;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49" name="Google Shape;49;p9"/>
          <p:cNvSpPr txBox="1">
            <a:spLocks noGrp="1"/>
          </p:cNvSpPr>
          <p:nvPr>
            <p:ph type="title"/>
          </p:nvPr>
        </p:nvSpPr>
        <p:spPr>
          <a:xfrm>
            <a:off x="265500" y="1084625"/>
            <a:ext cx="4045200" cy="1707000"/>
          </a:xfrm>
          <a:prstGeom prst="rect">
            <a:avLst/>
          </a:prstGeom>
        </p:spPr>
        <p:txBody>
          <a:bodyPr spcFirstLastPara="1" wrap="square" lIns="91425" tIns="91425" rIns="91425" bIns="91425" anchor="b" anchorCtr="0"/>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50" name="Google Shape;50;p9"/>
          <p:cNvSpPr txBox="1">
            <a:spLocks noGrp="1"/>
          </p:cNvSpPr>
          <p:nvPr>
            <p:ph type="subTitle" idx="1"/>
          </p:nvPr>
        </p:nvSpPr>
        <p:spPr>
          <a:xfrm>
            <a:off x="265500" y="2845200"/>
            <a:ext cx="4045200" cy="14217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Clr>
                <a:schemeClr val="accent6"/>
              </a:buClr>
              <a:buSzPts val="2100"/>
              <a:buNone/>
              <a:defRPr sz="2100">
                <a:solidFill>
                  <a:schemeClr val="accent6"/>
                </a:solidFill>
              </a:defRPr>
            </a:lvl1pPr>
            <a:lvl2pPr lvl="1" algn="ctr">
              <a:lnSpc>
                <a:spcPct val="100000"/>
              </a:lnSpc>
              <a:spcBef>
                <a:spcPts val="0"/>
              </a:spcBef>
              <a:spcAft>
                <a:spcPts val="0"/>
              </a:spcAft>
              <a:buClr>
                <a:schemeClr val="accent6"/>
              </a:buClr>
              <a:buSzPts val="2100"/>
              <a:buNone/>
              <a:defRPr sz="2100">
                <a:solidFill>
                  <a:schemeClr val="accent6"/>
                </a:solidFill>
              </a:defRPr>
            </a:lvl2pPr>
            <a:lvl3pPr lvl="2" algn="ctr">
              <a:lnSpc>
                <a:spcPct val="100000"/>
              </a:lnSpc>
              <a:spcBef>
                <a:spcPts val="0"/>
              </a:spcBef>
              <a:spcAft>
                <a:spcPts val="0"/>
              </a:spcAft>
              <a:buClr>
                <a:schemeClr val="accent6"/>
              </a:buClr>
              <a:buSzPts val="2100"/>
              <a:buNone/>
              <a:defRPr sz="2100">
                <a:solidFill>
                  <a:schemeClr val="accent6"/>
                </a:solidFill>
              </a:defRPr>
            </a:lvl3pPr>
            <a:lvl4pPr lvl="3" algn="ctr">
              <a:lnSpc>
                <a:spcPct val="100000"/>
              </a:lnSpc>
              <a:spcBef>
                <a:spcPts val="0"/>
              </a:spcBef>
              <a:spcAft>
                <a:spcPts val="0"/>
              </a:spcAft>
              <a:buClr>
                <a:schemeClr val="accent6"/>
              </a:buClr>
              <a:buSzPts val="2100"/>
              <a:buNone/>
              <a:defRPr sz="2100">
                <a:solidFill>
                  <a:schemeClr val="accent6"/>
                </a:solidFill>
              </a:defRPr>
            </a:lvl4pPr>
            <a:lvl5pPr lvl="4" algn="ctr">
              <a:lnSpc>
                <a:spcPct val="100000"/>
              </a:lnSpc>
              <a:spcBef>
                <a:spcPts val="0"/>
              </a:spcBef>
              <a:spcAft>
                <a:spcPts val="0"/>
              </a:spcAft>
              <a:buClr>
                <a:schemeClr val="accent6"/>
              </a:buClr>
              <a:buSzPts val="2100"/>
              <a:buNone/>
              <a:defRPr sz="2100">
                <a:solidFill>
                  <a:schemeClr val="accent6"/>
                </a:solidFill>
              </a:defRPr>
            </a:lvl5pPr>
            <a:lvl6pPr lvl="5" algn="ctr">
              <a:lnSpc>
                <a:spcPct val="100000"/>
              </a:lnSpc>
              <a:spcBef>
                <a:spcPts val="0"/>
              </a:spcBef>
              <a:spcAft>
                <a:spcPts val="0"/>
              </a:spcAft>
              <a:buClr>
                <a:schemeClr val="accent6"/>
              </a:buClr>
              <a:buSzPts val="2100"/>
              <a:buNone/>
              <a:defRPr sz="2100">
                <a:solidFill>
                  <a:schemeClr val="accent6"/>
                </a:solidFill>
              </a:defRPr>
            </a:lvl6pPr>
            <a:lvl7pPr lvl="6" algn="ctr">
              <a:lnSpc>
                <a:spcPct val="100000"/>
              </a:lnSpc>
              <a:spcBef>
                <a:spcPts val="0"/>
              </a:spcBef>
              <a:spcAft>
                <a:spcPts val="0"/>
              </a:spcAft>
              <a:buClr>
                <a:schemeClr val="accent6"/>
              </a:buClr>
              <a:buSzPts val="2100"/>
              <a:buNone/>
              <a:defRPr sz="2100">
                <a:solidFill>
                  <a:schemeClr val="accent6"/>
                </a:solidFill>
              </a:defRPr>
            </a:lvl7pPr>
            <a:lvl8pPr lvl="7" algn="ctr">
              <a:lnSpc>
                <a:spcPct val="100000"/>
              </a:lnSpc>
              <a:spcBef>
                <a:spcPts val="0"/>
              </a:spcBef>
              <a:spcAft>
                <a:spcPts val="0"/>
              </a:spcAft>
              <a:buClr>
                <a:schemeClr val="accent6"/>
              </a:buClr>
              <a:buSzPts val="2100"/>
              <a:buNone/>
              <a:defRPr sz="2100">
                <a:solidFill>
                  <a:schemeClr val="accent6"/>
                </a:solidFill>
              </a:defRPr>
            </a:lvl8pPr>
            <a:lvl9pPr lvl="8" algn="ctr">
              <a:lnSpc>
                <a:spcPct val="100000"/>
              </a:lnSpc>
              <a:spcBef>
                <a:spcPts val="0"/>
              </a:spcBef>
              <a:spcAft>
                <a:spcPts val="0"/>
              </a:spcAft>
              <a:buClr>
                <a:schemeClr val="accent6"/>
              </a:buClr>
              <a:buSzPts val="2100"/>
              <a:buNone/>
              <a:defRPr sz="2100">
                <a:solidFill>
                  <a:schemeClr val="accent6"/>
                </a:solidFill>
              </a:defRPr>
            </a:lvl9pPr>
          </a:lstStyle>
          <a:p>
            <a:endParaRPr/>
          </a:p>
        </p:txBody>
      </p:sp>
      <p:sp>
        <p:nvSpPr>
          <p:cNvPr id="51" name="Google Shape;51;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Clr>
                <a:schemeClr val="accent1"/>
              </a:buClr>
              <a:buSzPts val="1800"/>
              <a:buChar char="●"/>
              <a:defRPr>
                <a:solidFill>
                  <a:schemeClr val="accent1"/>
                </a:solidFill>
              </a:defRPr>
            </a:lvl1pPr>
            <a:lvl2pPr marL="914400" lvl="1" indent="-317500">
              <a:spcBef>
                <a:spcPts val="1600"/>
              </a:spcBef>
              <a:spcAft>
                <a:spcPts val="0"/>
              </a:spcAft>
              <a:buClr>
                <a:schemeClr val="accent1"/>
              </a:buClr>
              <a:buSzPts val="1400"/>
              <a:buChar char="○"/>
              <a:defRPr>
                <a:solidFill>
                  <a:schemeClr val="accent1"/>
                </a:solidFill>
              </a:defRPr>
            </a:lvl2pPr>
            <a:lvl3pPr marL="1371600" lvl="2" indent="-317500">
              <a:spcBef>
                <a:spcPts val="1600"/>
              </a:spcBef>
              <a:spcAft>
                <a:spcPts val="0"/>
              </a:spcAft>
              <a:buClr>
                <a:schemeClr val="accent1"/>
              </a:buClr>
              <a:buSzPts val="1400"/>
              <a:buChar char="■"/>
              <a:defRPr>
                <a:solidFill>
                  <a:schemeClr val="accent1"/>
                </a:solidFill>
              </a:defRPr>
            </a:lvl3pPr>
            <a:lvl4pPr marL="1828800" lvl="3" indent="-317500">
              <a:spcBef>
                <a:spcPts val="1600"/>
              </a:spcBef>
              <a:spcAft>
                <a:spcPts val="0"/>
              </a:spcAft>
              <a:buClr>
                <a:schemeClr val="accent1"/>
              </a:buClr>
              <a:buSzPts val="1400"/>
              <a:buChar char="●"/>
              <a:defRPr>
                <a:solidFill>
                  <a:schemeClr val="accent1"/>
                </a:solidFill>
              </a:defRPr>
            </a:lvl4pPr>
            <a:lvl5pPr marL="2286000" lvl="4" indent="-317500">
              <a:spcBef>
                <a:spcPts val="1600"/>
              </a:spcBef>
              <a:spcAft>
                <a:spcPts val="0"/>
              </a:spcAft>
              <a:buClr>
                <a:schemeClr val="accent1"/>
              </a:buClr>
              <a:buSzPts val="1400"/>
              <a:buChar char="○"/>
              <a:defRPr>
                <a:solidFill>
                  <a:schemeClr val="accent1"/>
                </a:solidFill>
              </a:defRPr>
            </a:lvl5pPr>
            <a:lvl6pPr marL="2743200" lvl="5" indent="-317500">
              <a:spcBef>
                <a:spcPts val="1600"/>
              </a:spcBef>
              <a:spcAft>
                <a:spcPts val="0"/>
              </a:spcAft>
              <a:buClr>
                <a:schemeClr val="accent1"/>
              </a:buClr>
              <a:buSzPts val="1400"/>
              <a:buChar char="■"/>
              <a:defRPr>
                <a:solidFill>
                  <a:schemeClr val="accent1"/>
                </a:solidFill>
              </a:defRPr>
            </a:lvl6pPr>
            <a:lvl7pPr marL="3200400" lvl="6" indent="-317500">
              <a:spcBef>
                <a:spcPts val="1600"/>
              </a:spcBef>
              <a:spcAft>
                <a:spcPts val="0"/>
              </a:spcAft>
              <a:buClr>
                <a:schemeClr val="accent1"/>
              </a:buClr>
              <a:buSzPts val="1400"/>
              <a:buChar char="●"/>
              <a:defRPr>
                <a:solidFill>
                  <a:schemeClr val="accent1"/>
                </a:solidFill>
              </a:defRPr>
            </a:lvl7pPr>
            <a:lvl8pPr marL="3657600" lvl="7" indent="-317500">
              <a:spcBef>
                <a:spcPts val="1600"/>
              </a:spcBef>
              <a:spcAft>
                <a:spcPts val="0"/>
              </a:spcAft>
              <a:buClr>
                <a:schemeClr val="accent1"/>
              </a:buClr>
              <a:buSzPts val="1400"/>
              <a:buChar char="○"/>
              <a:defRPr>
                <a:solidFill>
                  <a:schemeClr val="accent1"/>
                </a:solidFill>
              </a:defRPr>
            </a:lvl8pPr>
            <a:lvl9pPr marL="4114800" lvl="8" indent="-317500">
              <a:spcBef>
                <a:spcPts val="1600"/>
              </a:spcBef>
              <a:spcAft>
                <a:spcPts val="1600"/>
              </a:spcAft>
              <a:buClr>
                <a:schemeClr val="accent1"/>
              </a:buClr>
              <a:buSzPts val="1400"/>
              <a:buChar char="■"/>
              <a:defRPr>
                <a:solidFill>
                  <a:schemeClr val="accent1"/>
                </a:solidFill>
              </a:defRPr>
            </a:lvl9pPr>
          </a:lstStyle>
          <a:p>
            <a:endParaRPr/>
          </a:p>
        </p:txBody>
      </p:sp>
      <p:sp>
        <p:nvSpPr>
          <p:cNvPr id="52" name="Google Shape;52;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3"/>
        <p:cNvGrpSpPr/>
        <p:nvPr/>
      </p:nvGrpSpPr>
      <p:grpSpPr>
        <a:xfrm>
          <a:off x="0" y="0"/>
          <a:ext cx="0" cy="0"/>
          <a:chOff x="0" y="0"/>
          <a:chExt cx="0" cy="0"/>
        </a:xfrm>
      </p:grpSpPr>
      <p:sp>
        <p:nvSpPr>
          <p:cNvPr id="54" name="Google Shape;54;p10"/>
          <p:cNvSpPr txBox="1">
            <a:spLocks noGrp="1"/>
          </p:cNvSpPr>
          <p:nvPr>
            <p:ph type="body" idx="1"/>
          </p:nvPr>
        </p:nvSpPr>
        <p:spPr>
          <a:xfrm>
            <a:off x="319500" y="4230575"/>
            <a:ext cx="5998800" cy="5988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800"/>
              <a:buNone/>
              <a:defRPr/>
            </a:lvl1pPr>
          </a:lstStyle>
          <a:p>
            <a:endParaRPr/>
          </a:p>
        </p:txBody>
      </p:sp>
      <p:sp>
        <p:nvSpPr>
          <p:cNvPr id="55" name="Google Shape;55;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blue-go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372725"/>
            <a:ext cx="8520600" cy="6450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1pPr>
            <a:lvl2pPr lvl="1">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2pPr>
            <a:lvl3pPr lvl="2">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3pPr>
            <a:lvl4pPr lvl="3">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4pPr>
            <a:lvl5pPr lvl="4">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5pPr>
            <a:lvl6pPr lvl="5">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6pPr>
            <a:lvl7pPr lvl="6">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7pPr>
            <a:lvl8pPr lvl="7">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8pPr>
            <a:lvl9pPr lvl="8">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9pPr>
          </a:lstStyle>
          <a:p>
            <a:endParaRPr/>
          </a:p>
        </p:txBody>
      </p:sp>
      <p:sp>
        <p:nvSpPr>
          <p:cNvPr id="7" name="Google Shape;7;p1"/>
          <p:cNvSpPr txBox="1">
            <a:spLocks noGrp="1"/>
          </p:cNvSpPr>
          <p:nvPr>
            <p:ph type="body" idx="1"/>
          </p:nvPr>
        </p:nvSpPr>
        <p:spPr>
          <a:xfrm>
            <a:off x="311700" y="1417800"/>
            <a:ext cx="8520600" cy="31509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1"/>
              </a:buClr>
              <a:buSzPts val="1800"/>
              <a:buFont typeface="Lato"/>
              <a:buChar char="●"/>
              <a:defRPr sz="1800">
                <a:solidFill>
                  <a:schemeClr val="dk1"/>
                </a:solidFill>
                <a:latin typeface="Lato"/>
                <a:ea typeface="Lato"/>
                <a:cs typeface="Lato"/>
                <a:sym typeface="Lato"/>
              </a:defRPr>
            </a:lvl1pPr>
            <a:lvl2pPr marL="914400" lvl="1" indent="-31750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2pPr>
            <a:lvl3pPr marL="1371600" lvl="2" indent="-31750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3pPr>
            <a:lvl4pPr marL="1828800" lvl="3" indent="-31750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4pPr>
            <a:lvl5pPr marL="2286000" lvl="4" indent="-31750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5pPr>
            <a:lvl6pPr marL="2743200" lvl="5" indent="-31750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6pPr>
            <a:lvl7pPr marL="3200400" lvl="6" indent="-31750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7pPr>
            <a:lvl8pPr marL="3657600" lvl="7" indent="-31750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8pPr>
            <a:lvl9pPr marL="4114800" lvl="8" indent="-317500">
              <a:lnSpc>
                <a:spcPct val="115000"/>
              </a:lnSpc>
              <a:spcBef>
                <a:spcPts val="1600"/>
              </a:spcBef>
              <a:spcAft>
                <a:spcPts val="1600"/>
              </a:spcAft>
              <a:buClr>
                <a:schemeClr val="dk1"/>
              </a:buClr>
              <a:buSzPts val="1400"/>
              <a:buFont typeface="Lato"/>
              <a:buChar char="■"/>
              <a:defRPr>
                <a:solidFill>
                  <a:schemeClr val="dk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1"/>
                </a:solidFill>
                <a:latin typeface="Lato"/>
                <a:ea typeface="Lato"/>
                <a:cs typeface="Lato"/>
                <a:sym typeface="Lato"/>
              </a:defRPr>
            </a:lvl1pPr>
            <a:lvl2pPr lvl="1" algn="r">
              <a:buNone/>
              <a:defRPr sz="1000">
                <a:solidFill>
                  <a:schemeClr val="dk1"/>
                </a:solidFill>
                <a:latin typeface="Lato"/>
                <a:ea typeface="Lato"/>
                <a:cs typeface="Lato"/>
                <a:sym typeface="Lato"/>
              </a:defRPr>
            </a:lvl2pPr>
            <a:lvl3pPr lvl="2" algn="r">
              <a:buNone/>
              <a:defRPr sz="1000">
                <a:solidFill>
                  <a:schemeClr val="dk1"/>
                </a:solidFill>
                <a:latin typeface="Lato"/>
                <a:ea typeface="Lato"/>
                <a:cs typeface="Lato"/>
                <a:sym typeface="Lato"/>
              </a:defRPr>
            </a:lvl3pPr>
            <a:lvl4pPr lvl="3" algn="r">
              <a:buNone/>
              <a:defRPr sz="1000">
                <a:solidFill>
                  <a:schemeClr val="dk1"/>
                </a:solidFill>
                <a:latin typeface="Lato"/>
                <a:ea typeface="Lato"/>
                <a:cs typeface="Lato"/>
                <a:sym typeface="Lato"/>
              </a:defRPr>
            </a:lvl4pPr>
            <a:lvl5pPr lvl="4" algn="r">
              <a:buNone/>
              <a:defRPr sz="1000">
                <a:solidFill>
                  <a:schemeClr val="dk1"/>
                </a:solidFill>
                <a:latin typeface="Lato"/>
                <a:ea typeface="Lato"/>
                <a:cs typeface="Lato"/>
                <a:sym typeface="Lato"/>
              </a:defRPr>
            </a:lvl5pPr>
            <a:lvl6pPr lvl="5" algn="r">
              <a:buNone/>
              <a:defRPr sz="1000">
                <a:solidFill>
                  <a:schemeClr val="dk1"/>
                </a:solidFill>
                <a:latin typeface="Lato"/>
                <a:ea typeface="Lato"/>
                <a:cs typeface="Lato"/>
                <a:sym typeface="Lato"/>
              </a:defRPr>
            </a:lvl6pPr>
            <a:lvl7pPr lvl="6" algn="r">
              <a:buNone/>
              <a:defRPr sz="1000">
                <a:solidFill>
                  <a:schemeClr val="dk1"/>
                </a:solidFill>
                <a:latin typeface="Lato"/>
                <a:ea typeface="Lato"/>
                <a:cs typeface="Lato"/>
                <a:sym typeface="Lato"/>
              </a:defRPr>
            </a:lvl7pPr>
            <a:lvl8pPr lvl="7" algn="r">
              <a:buNone/>
              <a:defRPr sz="1000">
                <a:solidFill>
                  <a:schemeClr val="dk1"/>
                </a:solidFill>
                <a:latin typeface="Lato"/>
                <a:ea typeface="Lato"/>
                <a:cs typeface="Lato"/>
                <a:sym typeface="Lato"/>
              </a:defRPr>
            </a:lvl8pPr>
            <a:lvl9pPr lvl="8" algn="r">
              <a:buNone/>
              <a:defRPr sz="1000">
                <a:solidFill>
                  <a:schemeClr val="dk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0.xml"/><Relationship Id="rId1" Type="http://schemas.openxmlformats.org/officeDocument/2006/relationships/slideLayout" Target="../slideLayouts/slideLayout11.xml"/><Relationship Id="rId4" Type="http://schemas.openxmlformats.org/officeDocument/2006/relationships/image" Target="../media/image8.png"/></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5.xml"/><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3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6.xml"/><Relationship Id="rId1" Type="http://schemas.openxmlformats.org/officeDocument/2006/relationships/slideLayout" Target="../slideLayouts/slideLayout3.xml"/><Relationship Id="rId5" Type="http://schemas.openxmlformats.org/officeDocument/2006/relationships/image" Target="../media/image26.png"/><Relationship Id="rId4" Type="http://schemas.openxmlformats.org/officeDocument/2006/relationships/image" Target="../media/image25.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67"/>
        <p:cNvGrpSpPr/>
        <p:nvPr/>
      </p:nvGrpSpPr>
      <p:grpSpPr>
        <a:xfrm>
          <a:off x="0" y="0"/>
          <a:ext cx="0" cy="0"/>
          <a:chOff x="0" y="0"/>
          <a:chExt cx="0" cy="0"/>
        </a:xfrm>
      </p:grpSpPr>
      <p:sp>
        <p:nvSpPr>
          <p:cNvPr id="68" name="Google Shape;68;p13"/>
          <p:cNvSpPr txBox="1">
            <a:spLocks noGrp="1"/>
          </p:cNvSpPr>
          <p:nvPr>
            <p:ph type="ctrTitle"/>
          </p:nvPr>
        </p:nvSpPr>
        <p:spPr>
          <a:xfrm>
            <a:off x="625500" y="240750"/>
            <a:ext cx="7893000" cy="1853700"/>
          </a:xfrm>
          <a:prstGeom prst="rect">
            <a:avLst/>
          </a:prstGeom>
        </p:spPr>
        <p:txBody>
          <a:bodyPr spcFirstLastPara="1" wrap="square" lIns="91425" tIns="91425" rIns="91425" bIns="91425" anchor="b" anchorCtr="0">
            <a:noAutofit/>
          </a:bodyPr>
          <a:lstStyle/>
          <a:p>
            <a:pPr marL="0" lvl="0" indent="0" algn="l" rtl="0">
              <a:spcBef>
                <a:spcPts val="1000"/>
              </a:spcBef>
              <a:spcAft>
                <a:spcPts val="0"/>
              </a:spcAft>
              <a:buNone/>
            </a:pPr>
            <a:r>
              <a:rPr lang="en">
                <a:latin typeface="Montserrat"/>
                <a:ea typeface="Montserrat"/>
                <a:cs typeface="Montserrat"/>
                <a:sym typeface="Montserrat"/>
              </a:rPr>
              <a:t>B-Tech Project</a:t>
            </a:r>
            <a:endParaRPr>
              <a:latin typeface="Montserrat"/>
              <a:ea typeface="Montserrat"/>
              <a:cs typeface="Montserrat"/>
              <a:sym typeface="Montserrat"/>
            </a:endParaRPr>
          </a:p>
          <a:p>
            <a:pPr marL="0" lvl="0" indent="0" algn="l" rtl="0">
              <a:spcBef>
                <a:spcPts val="1000"/>
              </a:spcBef>
              <a:spcAft>
                <a:spcPts val="0"/>
              </a:spcAft>
              <a:buNone/>
            </a:pPr>
            <a:r>
              <a:rPr lang="en" sz="1400">
                <a:latin typeface="Arial"/>
                <a:ea typeface="Arial"/>
                <a:cs typeface="Arial"/>
                <a:sym typeface="Arial"/>
              </a:rPr>
              <a:t>Dept. of Computer Science and Engineering</a:t>
            </a:r>
            <a:endParaRPr sz="1400">
              <a:latin typeface="Arial"/>
              <a:ea typeface="Arial"/>
              <a:cs typeface="Arial"/>
              <a:sym typeface="Arial"/>
            </a:endParaRPr>
          </a:p>
          <a:p>
            <a:pPr marL="0" lvl="0" indent="0" algn="l" rtl="0">
              <a:spcBef>
                <a:spcPts val="1000"/>
              </a:spcBef>
              <a:spcAft>
                <a:spcPts val="0"/>
              </a:spcAft>
              <a:buNone/>
            </a:pPr>
            <a:r>
              <a:rPr lang="en" sz="1400">
                <a:latin typeface="Arial"/>
                <a:ea typeface="Arial"/>
                <a:cs typeface="Arial"/>
                <a:sym typeface="Arial"/>
              </a:rPr>
              <a:t>IIT Jodhpur, April 2019</a:t>
            </a:r>
            <a:endParaRPr sz="1400">
              <a:latin typeface="Arial"/>
              <a:ea typeface="Arial"/>
              <a:cs typeface="Arial"/>
              <a:sym typeface="Arial"/>
            </a:endParaRPr>
          </a:p>
        </p:txBody>
      </p:sp>
      <p:sp>
        <p:nvSpPr>
          <p:cNvPr id="69" name="Google Shape;69;p13"/>
          <p:cNvSpPr txBox="1">
            <a:spLocks noGrp="1"/>
          </p:cNvSpPr>
          <p:nvPr>
            <p:ph type="subTitle" idx="1"/>
          </p:nvPr>
        </p:nvSpPr>
        <p:spPr>
          <a:xfrm>
            <a:off x="630600" y="3228375"/>
            <a:ext cx="7893000" cy="1172400"/>
          </a:xfrm>
          <a:prstGeom prst="rect">
            <a:avLst/>
          </a:prstGeom>
        </p:spPr>
        <p:txBody>
          <a:bodyPr spcFirstLastPara="1" wrap="square" lIns="91425" tIns="91425" rIns="91425" bIns="91425" anchor="b" anchorCtr="0">
            <a:noAutofit/>
          </a:bodyPr>
          <a:lstStyle/>
          <a:p>
            <a:pPr marL="0" lvl="0" indent="0" algn="l" rtl="0">
              <a:spcBef>
                <a:spcPts val="1000"/>
              </a:spcBef>
              <a:spcAft>
                <a:spcPts val="0"/>
              </a:spcAft>
              <a:buNone/>
            </a:pPr>
            <a:r>
              <a:rPr lang="en" dirty="0"/>
              <a:t>P</a:t>
            </a:r>
            <a:r>
              <a:rPr lang="en-IN" dirty="0"/>
              <a:t>art-</a:t>
            </a:r>
            <a:r>
              <a:rPr lang="en" dirty="0"/>
              <a:t>O</a:t>
            </a:r>
            <a:r>
              <a:rPr lang="en-IN" dirty="0"/>
              <a:t>f-</a:t>
            </a:r>
            <a:r>
              <a:rPr lang="en" dirty="0"/>
              <a:t>S</a:t>
            </a:r>
            <a:r>
              <a:rPr lang="en-IN" dirty="0" err="1"/>
              <a:t>peech</a:t>
            </a:r>
            <a:r>
              <a:rPr lang="en" dirty="0"/>
              <a:t> Tagger for Hindi Language</a:t>
            </a:r>
            <a:endParaRPr dirty="0"/>
          </a:p>
          <a:p>
            <a:pPr marL="0" lvl="0" indent="0" algn="l" rtl="0">
              <a:spcBef>
                <a:spcPts val="1000"/>
              </a:spcBef>
              <a:spcAft>
                <a:spcPts val="0"/>
              </a:spcAft>
              <a:buNone/>
            </a:pPr>
            <a:r>
              <a:rPr lang="en" sz="1400" dirty="0"/>
              <a:t>Shashwat Kathuria, Shreyas Mahajan</a:t>
            </a:r>
            <a:endParaRPr sz="1400" dirty="0"/>
          </a:p>
          <a:p>
            <a:pPr marL="0" lvl="0" indent="0" algn="l" rtl="0">
              <a:spcBef>
                <a:spcPts val="1000"/>
              </a:spcBef>
              <a:spcAft>
                <a:spcPts val="0"/>
              </a:spcAft>
              <a:buNone/>
            </a:pPr>
            <a:r>
              <a:rPr lang="en" sz="1400" dirty="0"/>
              <a:t>Under guidance of Prof. Gaurav Harit</a:t>
            </a:r>
            <a:endParaRPr sz="1400" dirty="0"/>
          </a:p>
        </p:txBody>
      </p:sp>
      <p:pic>
        <p:nvPicPr>
          <p:cNvPr id="70" name="Google Shape;70;p13"/>
          <p:cNvPicPr preferRelativeResize="0"/>
          <p:nvPr/>
        </p:nvPicPr>
        <p:blipFill>
          <a:blip r:embed="rId3">
            <a:alphaModFix/>
          </a:blip>
          <a:stretch>
            <a:fillRect/>
          </a:stretch>
        </p:blipFill>
        <p:spPr>
          <a:xfrm>
            <a:off x="7346100" y="3228375"/>
            <a:ext cx="1172400" cy="11724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30"/>
        <p:cNvGrpSpPr/>
        <p:nvPr/>
      </p:nvGrpSpPr>
      <p:grpSpPr>
        <a:xfrm>
          <a:off x="0" y="0"/>
          <a:ext cx="0" cy="0"/>
          <a:chOff x="0" y="0"/>
          <a:chExt cx="0" cy="0"/>
        </a:xfrm>
      </p:grpSpPr>
      <p:sp>
        <p:nvSpPr>
          <p:cNvPr id="131" name="Google Shape;131;p22"/>
          <p:cNvSpPr txBox="1">
            <a:spLocks noGrp="1"/>
          </p:cNvSpPr>
          <p:nvPr>
            <p:ph type="title"/>
          </p:nvPr>
        </p:nvSpPr>
        <p:spPr>
          <a:xfrm>
            <a:off x="311700" y="372725"/>
            <a:ext cx="8520600" cy="64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Montserrat"/>
                <a:ea typeface="Montserrat"/>
                <a:cs typeface="Montserrat"/>
                <a:sym typeface="Montserrat"/>
              </a:rPr>
              <a:t>Hidden Markov Model (HMM)</a:t>
            </a:r>
            <a:endParaRPr>
              <a:latin typeface="Montserrat"/>
              <a:ea typeface="Montserrat"/>
              <a:cs typeface="Montserrat"/>
              <a:sym typeface="Montserrat"/>
            </a:endParaRPr>
          </a:p>
        </p:txBody>
      </p:sp>
      <p:sp>
        <p:nvSpPr>
          <p:cNvPr id="132" name="Google Shape;132;p22"/>
          <p:cNvSpPr txBox="1">
            <a:spLocks noGrp="1"/>
          </p:cNvSpPr>
          <p:nvPr>
            <p:ph type="body" idx="1"/>
          </p:nvPr>
        </p:nvSpPr>
        <p:spPr>
          <a:xfrm>
            <a:off x="311700" y="1417800"/>
            <a:ext cx="8520600" cy="315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Hidden Markov Model is a combination of two approaches -</a:t>
            </a:r>
            <a:endParaRPr/>
          </a:p>
          <a:p>
            <a:pPr marL="457200" lvl="0" indent="-342900" algn="l" rtl="0">
              <a:spcBef>
                <a:spcPts val="1600"/>
              </a:spcBef>
              <a:spcAft>
                <a:spcPts val="0"/>
              </a:spcAft>
              <a:buSzPts val="1800"/>
              <a:buChar char="●"/>
            </a:pPr>
            <a:r>
              <a:rPr lang="en"/>
              <a:t>Word frequency measurements</a:t>
            </a:r>
            <a:endParaRPr/>
          </a:p>
          <a:p>
            <a:pPr marL="457200" lvl="0" indent="-342900" algn="l" rtl="0">
              <a:spcBef>
                <a:spcPts val="0"/>
              </a:spcBef>
              <a:spcAft>
                <a:spcPts val="0"/>
              </a:spcAft>
              <a:buSzPts val="1800"/>
              <a:buChar char="●"/>
            </a:pPr>
            <a:r>
              <a:rPr lang="en"/>
              <a:t>Tag sequence probabilities</a:t>
            </a:r>
            <a:endParaRPr/>
          </a:p>
        </p:txBody>
      </p:sp>
      <p:sp>
        <p:nvSpPr>
          <p:cNvPr id="133" name="Google Shape;133;p22"/>
          <p:cNvSpPr/>
          <p:nvPr/>
        </p:nvSpPr>
        <p:spPr>
          <a:xfrm>
            <a:off x="1013700" y="3055150"/>
            <a:ext cx="645000" cy="645000"/>
          </a:xfrm>
          <a:prstGeom prst="ellipse">
            <a:avLst/>
          </a:prstGeom>
          <a:solidFill>
            <a:srgbClr val="FF99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T1</a:t>
            </a:r>
            <a:endParaRPr/>
          </a:p>
        </p:txBody>
      </p:sp>
      <p:sp>
        <p:nvSpPr>
          <p:cNvPr id="134" name="Google Shape;134;p22"/>
          <p:cNvSpPr/>
          <p:nvPr/>
        </p:nvSpPr>
        <p:spPr>
          <a:xfrm>
            <a:off x="2107125" y="3055150"/>
            <a:ext cx="645000" cy="645000"/>
          </a:xfrm>
          <a:prstGeom prst="ellipse">
            <a:avLst/>
          </a:prstGeom>
          <a:solidFill>
            <a:srgbClr val="FF99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T2</a:t>
            </a:r>
            <a:endParaRPr/>
          </a:p>
        </p:txBody>
      </p:sp>
      <p:sp>
        <p:nvSpPr>
          <p:cNvPr id="135" name="Google Shape;135;p22"/>
          <p:cNvSpPr/>
          <p:nvPr/>
        </p:nvSpPr>
        <p:spPr>
          <a:xfrm>
            <a:off x="3200550" y="3055150"/>
            <a:ext cx="645000" cy="645000"/>
          </a:xfrm>
          <a:prstGeom prst="ellipse">
            <a:avLst/>
          </a:prstGeom>
          <a:solidFill>
            <a:srgbClr val="FF99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T3</a:t>
            </a:r>
            <a:endParaRPr/>
          </a:p>
        </p:txBody>
      </p:sp>
      <p:sp>
        <p:nvSpPr>
          <p:cNvPr id="136" name="Google Shape;136;p22"/>
          <p:cNvSpPr/>
          <p:nvPr/>
        </p:nvSpPr>
        <p:spPr>
          <a:xfrm>
            <a:off x="4293975" y="3055150"/>
            <a:ext cx="645000" cy="645000"/>
          </a:xfrm>
          <a:prstGeom prst="ellipse">
            <a:avLst/>
          </a:prstGeom>
          <a:solidFill>
            <a:srgbClr val="FF99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T4</a:t>
            </a:r>
            <a:endParaRPr/>
          </a:p>
        </p:txBody>
      </p:sp>
      <p:sp>
        <p:nvSpPr>
          <p:cNvPr id="137" name="Google Shape;137;p22"/>
          <p:cNvSpPr/>
          <p:nvPr/>
        </p:nvSpPr>
        <p:spPr>
          <a:xfrm>
            <a:off x="1013700" y="4090150"/>
            <a:ext cx="645000" cy="645000"/>
          </a:xfrm>
          <a:prstGeom prst="ellipse">
            <a:avLst/>
          </a:prstGeom>
          <a:solidFill>
            <a:srgbClr val="00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W1</a:t>
            </a:r>
            <a:endParaRPr/>
          </a:p>
        </p:txBody>
      </p:sp>
      <p:sp>
        <p:nvSpPr>
          <p:cNvPr id="138" name="Google Shape;138;p22"/>
          <p:cNvSpPr/>
          <p:nvPr/>
        </p:nvSpPr>
        <p:spPr>
          <a:xfrm>
            <a:off x="2107125" y="4090150"/>
            <a:ext cx="645000" cy="645000"/>
          </a:xfrm>
          <a:prstGeom prst="ellipse">
            <a:avLst/>
          </a:prstGeom>
          <a:solidFill>
            <a:srgbClr val="00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W2</a:t>
            </a:r>
            <a:endParaRPr/>
          </a:p>
        </p:txBody>
      </p:sp>
      <p:sp>
        <p:nvSpPr>
          <p:cNvPr id="139" name="Google Shape;139;p22"/>
          <p:cNvSpPr/>
          <p:nvPr/>
        </p:nvSpPr>
        <p:spPr>
          <a:xfrm>
            <a:off x="3200550" y="4090150"/>
            <a:ext cx="645000" cy="645000"/>
          </a:xfrm>
          <a:prstGeom prst="ellipse">
            <a:avLst/>
          </a:prstGeom>
          <a:solidFill>
            <a:srgbClr val="00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W3</a:t>
            </a:r>
            <a:endParaRPr/>
          </a:p>
        </p:txBody>
      </p:sp>
      <p:sp>
        <p:nvSpPr>
          <p:cNvPr id="140" name="Google Shape;140;p22"/>
          <p:cNvSpPr/>
          <p:nvPr/>
        </p:nvSpPr>
        <p:spPr>
          <a:xfrm>
            <a:off x="4293975" y="4090150"/>
            <a:ext cx="645000" cy="645000"/>
          </a:xfrm>
          <a:prstGeom prst="ellipse">
            <a:avLst/>
          </a:prstGeom>
          <a:solidFill>
            <a:srgbClr val="00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W4</a:t>
            </a:r>
            <a:endParaRPr/>
          </a:p>
        </p:txBody>
      </p:sp>
      <p:cxnSp>
        <p:nvCxnSpPr>
          <p:cNvPr id="141" name="Google Shape;141;p22"/>
          <p:cNvCxnSpPr>
            <a:stCxn id="133" idx="4"/>
            <a:endCxn id="137" idx="0"/>
          </p:cNvCxnSpPr>
          <p:nvPr/>
        </p:nvCxnSpPr>
        <p:spPr>
          <a:xfrm>
            <a:off x="1336200" y="3700150"/>
            <a:ext cx="0" cy="390000"/>
          </a:xfrm>
          <a:prstGeom prst="straightConnector1">
            <a:avLst/>
          </a:prstGeom>
          <a:noFill/>
          <a:ln w="9525" cap="flat" cmpd="sng">
            <a:solidFill>
              <a:srgbClr val="FFFFFF"/>
            </a:solidFill>
            <a:prstDash val="solid"/>
            <a:round/>
            <a:headEnd type="none" w="med" len="med"/>
            <a:tailEnd type="triangle" w="med" len="med"/>
          </a:ln>
        </p:spPr>
      </p:cxnSp>
      <p:cxnSp>
        <p:nvCxnSpPr>
          <p:cNvPr id="142" name="Google Shape;142;p22"/>
          <p:cNvCxnSpPr/>
          <p:nvPr/>
        </p:nvCxnSpPr>
        <p:spPr>
          <a:xfrm>
            <a:off x="2429625" y="3700150"/>
            <a:ext cx="0" cy="390000"/>
          </a:xfrm>
          <a:prstGeom prst="straightConnector1">
            <a:avLst/>
          </a:prstGeom>
          <a:noFill/>
          <a:ln w="9525" cap="flat" cmpd="sng">
            <a:solidFill>
              <a:srgbClr val="FFFFFF"/>
            </a:solidFill>
            <a:prstDash val="solid"/>
            <a:round/>
            <a:headEnd type="none" w="med" len="med"/>
            <a:tailEnd type="triangle" w="med" len="med"/>
          </a:ln>
        </p:spPr>
      </p:cxnSp>
      <p:cxnSp>
        <p:nvCxnSpPr>
          <p:cNvPr id="143" name="Google Shape;143;p22"/>
          <p:cNvCxnSpPr/>
          <p:nvPr/>
        </p:nvCxnSpPr>
        <p:spPr>
          <a:xfrm>
            <a:off x="3523050" y="3700150"/>
            <a:ext cx="0" cy="390000"/>
          </a:xfrm>
          <a:prstGeom prst="straightConnector1">
            <a:avLst/>
          </a:prstGeom>
          <a:noFill/>
          <a:ln w="9525" cap="flat" cmpd="sng">
            <a:solidFill>
              <a:srgbClr val="FFFFFF"/>
            </a:solidFill>
            <a:prstDash val="solid"/>
            <a:round/>
            <a:headEnd type="none" w="med" len="med"/>
            <a:tailEnd type="triangle" w="med" len="med"/>
          </a:ln>
        </p:spPr>
      </p:cxnSp>
      <p:cxnSp>
        <p:nvCxnSpPr>
          <p:cNvPr id="144" name="Google Shape;144;p22"/>
          <p:cNvCxnSpPr/>
          <p:nvPr/>
        </p:nvCxnSpPr>
        <p:spPr>
          <a:xfrm>
            <a:off x="4616475" y="3700150"/>
            <a:ext cx="0" cy="390000"/>
          </a:xfrm>
          <a:prstGeom prst="straightConnector1">
            <a:avLst/>
          </a:prstGeom>
          <a:noFill/>
          <a:ln w="9525" cap="flat" cmpd="sng">
            <a:solidFill>
              <a:srgbClr val="FFFFFF"/>
            </a:solidFill>
            <a:prstDash val="solid"/>
            <a:round/>
            <a:headEnd type="none" w="med" len="med"/>
            <a:tailEnd type="triangle" w="med" len="med"/>
          </a:ln>
        </p:spPr>
      </p:cxnSp>
      <p:cxnSp>
        <p:nvCxnSpPr>
          <p:cNvPr id="145" name="Google Shape;145;p22"/>
          <p:cNvCxnSpPr>
            <a:stCxn id="133" idx="6"/>
            <a:endCxn id="134" idx="2"/>
          </p:cNvCxnSpPr>
          <p:nvPr/>
        </p:nvCxnSpPr>
        <p:spPr>
          <a:xfrm>
            <a:off x="1658700" y="3377650"/>
            <a:ext cx="448500" cy="0"/>
          </a:xfrm>
          <a:prstGeom prst="straightConnector1">
            <a:avLst/>
          </a:prstGeom>
          <a:noFill/>
          <a:ln w="9525" cap="flat" cmpd="sng">
            <a:solidFill>
              <a:srgbClr val="FFFFFF"/>
            </a:solidFill>
            <a:prstDash val="solid"/>
            <a:round/>
            <a:headEnd type="none" w="med" len="med"/>
            <a:tailEnd type="triangle" w="med" len="med"/>
          </a:ln>
        </p:spPr>
      </p:cxnSp>
      <p:cxnSp>
        <p:nvCxnSpPr>
          <p:cNvPr id="146" name="Google Shape;146;p22"/>
          <p:cNvCxnSpPr/>
          <p:nvPr/>
        </p:nvCxnSpPr>
        <p:spPr>
          <a:xfrm>
            <a:off x="2752113" y="3377650"/>
            <a:ext cx="448500" cy="0"/>
          </a:xfrm>
          <a:prstGeom prst="straightConnector1">
            <a:avLst/>
          </a:prstGeom>
          <a:noFill/>
          <a:ln w="9525" cap="flat" cmpd="sng">
            <a:solidFill>
              <a:srgbClr val="FFFFFF"/>
            </a:solidFill>
            <a:prstDash val="solid"/>
            <a:round/>
            <a:headEnd type="none" w="med" len="med"/>
            <a:tailEnd type="triangle" w="med" len="med"/>
          </a:ln>
        </p:spPr>
      </p:cxnSp>
      <p:cxnSp>
        <p:nvCxnSpPr>
          <p:cNvPr id="147" name="Google Shape;147;p22"/>
          <p:cNvCxnSpPr/>
          <p:nvPr/>
        </p:nvCxnSpPr>
        <p:spPr>
          <a:xfrm>
            <a:off x="3845550" y="3377650"/>
            <a:ext cx="448500" cy="0"/>
          </a:xfrm>
          <a:prstGeom prst="straightConnector1">
            <a:avLst/>
          </a:prstGeom>
          <a:noFill/>
          <a:ln w="9525" cap="flat" cmpd="sng">
            <a:solidFill>
              <a:srgbClr val="FFFFFF"/>
            </a:solidFill>
            <a:prstDash val="solid"/>
            <a:round/>
            <a:headEnd type="none" w="med" len="med"/>
            <a:tailEnd type="triangle" w="med" len="med"/>
          </a:ln>
        </p:spPr>
      </p:cxnSp>
      <p:cxnSp>
        <p:nvCxnSpPr>
          <p:cNvPr id="148" name="Google Shape;148;p22"/>
          <p:cNvCxnSpPr/>
          <p:nvPr/>
        </p:nvCxnSpPr>
        <p:spPr>
          <a:xfrm flipH="1">
            <a:off x="4765025" y="3840625"/>
            <a:ext cx="773400" cy="64500"/>
          </a:xfrm>
          <a:prstGeom prst="straightConnector1">
            <a:avLst/>
          </a:prstGeom>
          <a:noFill/>
          <a:ln w="28575" cap="flat" cmpd="sng">
            <a:solidFill>
              <a:srgbClr val="00FF00"/>
            </a:solidFill>
            <a:prstDash val="solid"/>
            <a:round/>
            <a:headEnd type="none" w="med" len="med"/>
            <a:tailEnd type="triangle" w="med" len="med"/>
          </a:ln>
        </p:spPr>
      </p:cxnSp>
      <p:cxnSp>
        <p:nvCxnSpPr>
          <p:cNvPr id="149" name="Google Shape;149;p22"/>
          <p:cNvCxnSpPr/>
          <p:nvPr/>
        </p:nvCxnSpPr>
        <p:spPr>
          <a:xfrm rot="10800000" flipH="1">
            <a:off x="4107525" y="2743625"/>
            <a:ext cx="1624200" cy="567300"/>
          </a:xfrm>
          <a:prstGeom prst="curvedConnector3">
            <a:avLst>
              <a:gd name="adj1" fmla="val 6349"/>
            </a:avLst>
          </a:prstGeom>
          <a:noFill/>
          <a:ln w="28575" cap="flat" cmpd="sng">
            <a:solidFill>
              <a:srgbClr val="FF9900"/>
            </a:solidFill>
            <a:prstDash val="solid"/>
            <a:round/>
            <a:headEnd type="triangle" w="med" len="med"/>
            <a:tailEnd type="none" w="med" len="med"/>
          </a:ln>
        </p:spPr>
      </p:cxnSp>
      <p:sp>
        <p:nvSpPr>
          <p:cNvPr id="150" name="Google Shape;150;p22"/>
          <p:cNvSpPr txBox="1"/>
          <p:nvPr/>
        </p:nvSpPr>
        <p:spPr>
          <a:xfrm>
            <a:off x="5744700" y="2525725"/>
            <a:ext cx="1443900" cy="39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latin typeface="Lato"/>
                <a:ea typeface="Lato"/>
                <a:cs typeface="Lato"/>
                <a:sym typeface="Lato"/>
              </a:rPr>
              <a:t>Transition Probability</a:t>
            </a:r>
            <a:endParaRPr>
              <a:solidFill>
                <a:srgbClr val="FFFFFF"/>
              </a:solidFill>
              <a:latin typeface="Lato"/>
              <a:ea typeface="Lato"/>
              <a:cs typeface="Lato"/>
              <a:sym typeface="Lato"/>
            </a:endParaRPr>
          </a:p>
        </p:txBody>
      </p:sp>
      <p:sp>
        <p:nvSpPr>
          <p:cNvPr id="151" name="Google Shape;151;p22"/>
          <p:cNvSpPr txBox="1"/>
          <p:nvPr/>
        </p:nvSpPr>
        <p:spPr>
          <a:xfrm>
            <a:off x="5538425" y="3601675"/>
            <a:ext cx="1443900" cy="39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latin typeface="Lato"/>
                <a:ea typeface="Lato"/>
                <a:cs typeface="Lato"/>
                <a:sym typeface="Lato"/>
              </a:rPr>
              <a:t>Emission Probability</a:t>
            </a:r>
            <a:endParaRPr>
              <a:solidFill>
                <a:srgbClr val="FFFFFF"/>
              </a:solidFill>
              <a:latin typeface="Lato"/>
              <a:ea typeface="Lato"/>
              <a:cs typeface="Lato"/>
              <a:sym typeface="Lato"/>
            </a:endParaRPr>
          </a:p>
        </p:txBody>
      </p:sp>
      <p:cxnSp>
        <p:nvCxnSpPr>
          <p:cNvPr id="152" name="Google Shape;152;p22"/>
          <p:cNvCxnSpPr/>
          <p:nvPr/>
        </p:nvCxnSpPr>
        <p:spPr>
          <a:xfrm>
            <a:off x="4927475" y="3377650"/>
            <a:ext cx="448500" cy="0"/>
          </a:xfrm>
          <a:prstGeom prst="straightConnector1">
            <a:avLst/>
          </a:prstGeom>
          <a:noFill/>
          <a:ln w="9525" cap="flat" cmpd="sng">
            <a:solidFill>
              <a:srgbClr val="FFFFFF"/>
            </a:solidFill>
            <a:prstDash val="solid"/>
            <a:round/>
            <a:headEnd type="none" w="med" len="med"/>
            <a:tailEnd type="triangle" w="med" len="med"/>
          </a:ln>
        </p:spPr>
      </p:cxn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63"/>
        <p:cNvGrpSpPr/>
        <p:nvPr/>
      </p:nvGrpSpPr>
      <p:grpSpPr>
        <a:xfrm>
          <a:off x="0" y="0"/>
          <a:ext cx="0" cy="0"/>
          <a:chOff x="0" y="0"/>
          <a:chExt cx="0" cy="0"/>
        </a:xfrm>
      </p:grpSpPr>
      <p:sp>
        <p:nvSpPr>
          <p:cNvPr id="164" name="Google Shape;164;p24"/>
          <p:cNvSpPr txBox="1">
            <a:spLocks noGrp="1"/>
          </p:cNvSpPr>
          <p:nvPr>
            <p:ph type="title"/>
          </p:nvPr>
        </p:nvSpPr>
        <p:spPr>
          <a:xfrm>
            <a:off x="311700" y="372725"/>
            <a:ext cx="8520600" cy="64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Montserrat"/>
                <a:ea typeface="Montserrat"/>
                <a:cs typeface="Montserrat"/>
                <a:sym typeface="Montserrat"/>
              </a:rPr>
              <a:t>Probabilistic automata</a:t>
            </a:r>
            <a:endParaRPr>
              <a:latin typeface="Montserrat"/>
              <a:ea typeface="Montserrat"/>
              <a:cs typeface="Montserrat"/>
              <a:sym typeface="Montserrat"/>
            </a:endParaRPr>
          </a:p>
        </p:txBody>
      </p:sp>
      <p:sp>
        <p:nvSpPr>
          <p:cNvPr id="165" name="Google Shape;165;p24"/>
          <p:cNvSpPr txBox="1">
            <a:spLocks noGrp="1"/>
          </p:cNvSpPr>
          <p:nvPr>
            <p:ph type="body" idx="1"/>
          </p:nvPr>
        </p:nvSpPr>
        <p:spPr>
          <a:xfrm>
            <a:off x="311700" y="1417800"/>
            <a:ext cx="8520600" cy="3150900"/>
          </a:xfrm>
          <a:prstGeom prst="rect">
            <a:avLst/>
          </a:prstGeom>
        </p:spPr>
        <p:txBody>
          <a:bodyPr spcFirstLastPara="1" wrap="square" lIns="91425" tIns="91425" rIns="91425" bIns="91425" anchor="t" anchorCtr="0">
            <a:noAutofit/>
          </a:bodyPr>
          <a:lstStyle/>
          <a:p>
            <a:pPr marL="457200" lvl="0" indent="-342900" algn="l" rtl="0">
              <a:lnSpc>
                <a:spcPct val="100000"/>
              </a:lnSpc>
              <a:spcBef>
                <a:spcPts val="0"/>
              </a:spcBef>
              <a:spcAft>
                <a:spcPts val="0"/>
              </a:spcAft>
              <a:buClr>
                <a:srgbClr val="FFFFFF"/>
              </a:buClr>
              <a:buSzPts val="1800"/>
              <a:buChar char="●"/>
            </a:pPr>
            <a:r>
              <a:rPr lang="en" b="1">
                <a:solidFill>
                  <a:srgbClr val="00FF00"/>
                </a:solidFill>
              </a:rPr>
              <a:t>E</a:t>
            </a:r>
            <a:r>
              <a:rPr lang="en" sz="1800" b="1">
                <a:solidFill>
                  <a:srgbClr val="00FF00"/>
                </a:solidFill>
              </a:rPr>
              <a:t>mission</a:t>
            </a:r>
            <a:r>
              <a:rPr lang="en" sz="1800" b="1" i="1">
                <a:solidFill>
                  <a:srgbClr val="00FF00"/>
                </a:solidFill>
              </a:rPr>
              <a:t> </a:t>
            </a:r>
            <a:r>
              <a:rPr lang="en" sz="1800">
                <a:solidFill>
                  <a:srgbClr val="FFFFFF"/>
                </a:solidFill>
              </a:rPr>
              <a:t>probabilities, which represent the probabilities of making certain observations given a particular state. </a:t>
            </a:r>
            <a:endParaRPr>
              <a:solidFill>
                <a:srgbClr val="FFFFFF"/>
              </a:solidFill>
            </a:endParaRPr>
          </a:p>
          <a:p>
            <a:pPr marL="914400" lvl="0" indent="0" algn="l" rtl="0">
              <a:lnSpc>
                <a:spcPct val="100000"/>
              </a:lnSpc>
              <a:spcBef>
                <a:spcPts val="0"/>
              </a:spcBef>
              <a:spcAft>
                <a:spcPts val="0"/>
              </a:spcAft>
              <a:buNone/>
            </a:pPr>
            <a:endParaRPr>
              <a:solidFill>
                <a:srgbClr val="FFFFFF"/>
              </a:solidFill>
            </a:endParaRPr>
          </a:p>
          <a:p>
            <a:pPr marL="457200" lvl="0" indent="-342900" algn="l" rtl="0">
              <a:lnSpc>
                <a:spcPct val="100000"/>
              </a:lnSpc>
              <a:spcBef>
                <a:spcPts val="0"/>
              </a:spcBef>
              <a:spcAft>
                <a:spcPts val="0"/>
              </a:spcAft>
              <a:buClr>
                <a:srgbClr val="FFFFFF"/>
              </a:buClr>
              <a:buSzPts val="1800"/>
              <a:buChar char="●"/>
            </a:pPr>
            <a:r>
              <a:rPr lang="en" b="1">
                <a:solidFill>
                  <a:srgbClr val="00FF00"/>
                </a:solidFill>
              </a:rPr>
              <a:t>T</a:t>
            </a:r>
            <a:r>
              <a:rPr lang="en" sz="1800" b="1">
                <a:solidFill>
                  <a:srgbClr val="00FF00"/>
                </a:solidFill>
              </a:rPr>
              <a:t>ransition</a:t>
            </a:r>
            <a:r>
              <a:rPr lang="en" sz="1800" b="1" i="1">
                <a:solidFill>
                  <a:srgbClr val="00FF00"/>
                </a:solidFill>
              </a:rPr>
              <a:t> </a:t>
            </a:r>
            <a:r>
              <a:rPr lang="en" sz="1800">
                <a:solidFill>
                  <a:srgbClr val="FFFFFF"/>
                </a:solidFill>
              </a:rPr>
              <a:t>probabilities, which represent the probability of transitioning to another state given a particular state. </a:t>
            </a:r>
            <a:r>
              <a:rPr lang="en">
                <a:solidFill>
                  <a:srgbClr val="FFFFFF"/>
                </a:solidFill>
              </a:rPr>
              <a:t> </a:t>
            </a:r>
            <a:endParaRPr>
              <a:solidFill>
                <a:srgbClr val="FFFFFF"/>
              </a:solidFill>
            </a:endParaRPr>
          </a:p>
        </p:txBody>
      </p:sp>
      <p:sp>
        <p:nvSpPr>
          <p:cNvPr id="166" name="Google Shape;166;p24"/>
          <p:cNvSpPr/>
          <p:nvPr/>
        </p:nvSpPr>
        <p:spPr>
          <a:xfrm>
            <a:off x="3126276" y="3333449"/>
            <a:ext cx="538200" cy="538200"/>
          </a:xfrm>
          <a:prstGeom prst="ellipse">
            <a:avLst/>
          </a:prstGeom>
          <a:solidFill>
            <a:srgbClr val="FF99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T3</a:t>
            </a:r>
            <a:endParaRPr/>
          </a:p>
        </p:txBody>
      </p:sp>
      <p:sp>
        <p:nvSpPr>
          <p:cNvPr id="167" name="Google Shape;167;p24"/>
          <p:cNvSpPr/>
          <p:nvPr/>
        </p:nvSpPr>
        <p:spPr>
          <a:xfrm>
            <a:off x="4038573" y="3333449"/>
            <a:ext cx="538200" cy="538200"/>
          </a:xfrm>
          <a:prstGeom prst="ellipse">
            <a:avLst/>
          </a:prstGeom>
          <a:solidFill>
            <a:srgbClr val="FF99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T4</a:t>
            </a:r>
            <a:endParaRPr/>
          </a:p>
        </p:txBody>
      </p:sp>
      <p:sp>
        <p:nvSpPr>
          <p:cNvPr id="168" name="Google Shape;168;p24"/>
          <p:cNvSpPr/>
          <p:nvPr/>
        </p:nvSpPr>
        <p:spPr>
          <a:xfrm>
            <a:off x="3126276" y="4196997"/>
            <a:ext cx="538200" cy="538200"/>
          </a:xfrm>
          <a:prstGeom prst="ellipse">
            <a:avLst/>
          </a:prstGeom>
          <a:solidFill>
            <a:srgbClr val="00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W3</a:t>
            </a:r>
            <a:endParaRPr/>
          </a:p>
        </p:txBody>
      </p:sp>
      <p:sp>
        <p:nvSpPr>
          <p:cNvPr id="169" name="Google Shape;169;p24"/>
          <p:cNvSpPr/>
          <p:nvPr/>
        </p:nvSpPr>
        <p:spPr>
          <a:xfrm>
            <a:off x="4038573" y="4196997"/>
            <a:ext cx="538200" cy="538200"/>
          </a:xfrm>
          <a:prstGeom prst="ellipse">
            <a:avLst/>
          </a:prstGeom>
          <a:solidFill>
            <a:srgbClr val="00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W4</a:t>
            </a:r>
            <a:endParaRPr/>
          </a:p>
        </p:txBody>
      </p:sp>
      <p:cxnSp>
        <p:nvCxnSpPr>
          <p:cNvPr id="170" name="Google Shape;170;p24"/>
          <p:cNvCxnSpPr/>
          <p:nvPr/>
        </p:nvCxnSpPr>
        <p:spPr>
          <a:xfrm>
            <a:off x="3395353" y="3871602"/>
            <a:ext cx="0" cy="325500"/>
          </a:xfrm>
          <a:prstGeom prst="straightConnector1">
            <a:avLst/>
          </a:prstGeom>
          <a:noFill/>
          <a:ln w="9525" cap="flat" cmpd="sng">
            <a:solidFill>
              <a:srgbClr val="FFFFFF"/>
            </a:solidFill>
            <a:prstDash val="solid"/>
            <a:round/>
            <a:headEnd type="none" w="med" len="med"/>
            <a:tailEnd type="triangle" w="med" len="med"/>
          </a:ln>
        </p:spPr>
      </p:cxnSp>
      <p:cxnSp>
        <p:nvCxnSpPr>
          <p:cNvPr id="171" name="Google Shape;171;p24"/>
          <p:cNvCxnSpPr/>
          <p:nvPr/>
        </p:nvCxnSpPr>
        <p:spPr>
          <a:xfrm>
            <a:off x="4307650" y="3871602"/>
            <a:ext cx="0" cy="325500"/>
          </a:xfrm>
          <a:prstGeom prst="straightConnector1">
            <a:avLst/>
          </a:prstGeom>
          <a:noFill/>
          <a:ln w="9525" cap="flat" cmpd="sng">
            <a:solidFill>
              <a:srgbClr val="FFFFFF"/>
            </a:solidFill>
            <a:prstDash val="solid"/>
            <a:round/>
            <a:headEnd type="none" w="med" len="med"/>
            <a:tailEnd type="triangle" w="med" len="med"/>
          </a:ln>
        </p:spPr>
      </p:cxnSp>
      <p:cxnSp>
        <p:nvCxnSpPr>
          <p:cNvPr id="172" name="Google Shape;172;p24"/>
          <p:cNvCxnSpPr/>
          <p:nvPr/>
        </p:nvCxnSpPr>
        <p:spPr>
          <a:xfrm>
            <a:off x="2752123" y="3602525"/>
            <a:ext cx="374100" cy="0"/>
          </a:xfrm>
          <a:prstGeom prst="straightConnector1">
            <a:avLst/>
          </a:prstGeom>
          <a:noFill/>
          <a:ln w="9525" cap="flat" cmpd="sng">
            <a:solidFill>
              <a:srgbClr val="FFFFFF"/>
            </a:solidFill>
            <a:prstDash val="solid"/>
            <a:round/>
            <a:headEnd type="none" w="med" len="med"/>
            <a:tailEnd type="triangle" w="med" len="med"/>
          </a:ln>
        </p:spPr>
      </p:cxnSp>
      <p:cxnSp>
        <p:nvCxnSpPr>
          <p:cNvPr id="173" name="Google Shape;173;p24"/>
          <p:cNvCxnSpPr/>
          <p:nvPr/>
        </p:nvCxnSpPr>
        <p:spPr>
          <a:xfrm>
            <a:off x="3664430" y="3602525"/>
            <a:ext cx="374100" cy="0"/>
          </a:xfrm>
          <a:prstGeom prst="straightConnector1">
            <a:avLst/>
          </a:prstGeom>
          <a:noFill/>
          <a:ln w="9525" cap="flat" cmpd="sng">
            <a:solidFill>
              <a:srgbClr val="FFFFFF"/>
            </a:solidFill>
            <a:prstDash val="solid"/>
            <a:round/>
            <a:headEnd type="none" w="med" len="med"/>
            <a:tailEnd type="triangle" w="med" len="med"/>
          </a:ln>
        </p:spPr>
      </p:cxnSp>
      <p:cxnSp>
        <p:nvCxnSpPr>
          <p:cNvPr id="174" name="Google Shape;174;p24"/>
          <p:cNvCxnSpPr/>
          <p:nvPr/>
        </p:nvCxnSpPr>
        <p:spPr>
          <a:xfrm flipH="1">
            <a:off x="4431578" y="3988807"/>
            <a:ext cx="645300" cy="53700"/>
          </a:xfrm>
          <a:prstGeom prst="straightConnector1">
            <a:avLst/>
          </a:prstGeom>
          <a:noFill/>
          <a:ln w="28575" cap="flat" cmpd="sng">
            <a:solidFill>
              <a:srgbClr val="00FF00"/>
            </a:solidFill>
            <a:prstDash val="solid"/>
            <a:round/>
            <a:headEnd type="none" w="med" len="med"/>
            <a:tailEnd type="triangle" w="med" len="med"/>
          </a:ln>
        </p:spPr>
      </p:cxnSp>
      <p:cxnSp>
        <p:nvCxnSpPr>
          <p:cNvPr id="175" name="Google Shape;175;p24"/>
          <p:cNvCxnSpPr/>
          <p:nvPr/>
        </p:nvCxnSpPr>
        <p:spPr>
          <a:xfrm rot="10800000" flipH="1">
            <a:off x="3883009" y="3073454"/>
            <a:ext cx="1355100" cy="473400"/>
          </a:xfrm>
          <a:prstGeom prst="curvedConnector3">
            <a:avLst>
              <a:gd name="adj1" fmla="val 6349"/>
            </a:avLst>
          </a:prstGeom>
          <a:noFill/>
          <a:ln w="28575" cap="flat" cmpd="sng">
            <a:solidFill>
              <a:srgbClr val="FF9900"/>
            </a:solidFill>
            <a:prstDash val="solid"/>
            <a:round/>
            <a:headEnd type="triangle" w="med" len="med"/>
            <a:tailEnd type="none" w="med" len="med"/>
          </a:ln>
        </p:spPr>
      </p:cxnSp>
      <p:sp>
        <p:nvSpPr>
          <p:cNvPr id="176" name="Google Shape;176;p24"/>
          <p:cNvSpPr txBox="1"/>
          <p:nvPr/>
        </p:nvSpPr>
        <p:spPr>
          <a:xfrm>
            <a:off x="5248983" y="2891725"/>
            <a:ext cx="1204800" cy="325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latin typeface="Lato"/>
                <a:ea typeface="Lato"/>
                <a:cs typeface="Lato"/>
                <a:sym typeface="Lato"/>
              </a:rPr>
              <a:t>Transition Probability</a:t>
            </a:r>
            <a:endParaRPr>
              <a:solidFill>
                <a:srgbClr val="FFFFFF"/>
              </a:solidFill>
              <a:latin typeface="Lato"/>
              <a:ea typeface="Lato"/>
              <a:cs typeface="Lato"/>
              <a:sym typeface="Lato"/>
            </a:endParaRPr>
          </a:p>
        </p:txBody>
      </p:sp>
      <p:sp>
        <p:nvSpPr>
          <p:cNvPr id="177" name="Google Shape;177;p24"/>
          <p:cNvSpPr txBox="1"/>
          <p:nvPr/>
        </p:nvSpPr>
        <p:spPr>
          <a:xfrm>
            <a:off x="5076878" y="3789440"/>
            <a:ext cx="1204800" cy="325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latin typeface="Lato"/>
                <a:ea typeface="Lato"/>
                <a:cs typeface="Lato"/>
                <a:sym typeface="Lato"/>
              </a:rPr>
              <a:t>Emission Probability</a:t>
            </a:r>
            <a:endParaRPr>
              <a:solidFill>
                <a:srgbClr val="FFFFFF"/>
              </a:solidFill>
              <a:latin typeface="Lato"/>
              <a:ea typeface="Lato"/>
              <a:cs typeface="Lato"/>
              <a:sym typeface="Lato"/>
            </a:endParaRPr>
          </a:p>
        </p:txBody>
      </p:sp>
      <p:cxnSp>
        <p:nvCxnSpPr>
          <p:cNvPr id="178" name="Google Shape;178;p24"/>
          <p:cNvCxnSpPr/>
          <p:nvPr/>
        </p:nvCxnSpPr>
        <p:spPr>
          <a:xfrm>
            <a:off x="4567133" y="3602525"/>
            <a:ext cx="374100" cy="0"/>
          </a:xfrm>
          <a:prstGeom prst="straightConnector1">
            <a:avLst/>
          </a:prstGeom>
          <a:noFill/>
          <a:ln w="9525" cap="flat" cmpd="sng">
            <a:solidFill>
              <a:srgbClr val="FFFFFF"/>
            </a:solidFill>
            <a:prstDash val="solid"/>
            <a:round/>
            <a:headEnd type="none" w="med" len="med"/>
            <a:tailEnd type="triangle" w="med" len="med"/>
          </a:ln>
        </p:spPr>
      </p:cxn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82"/>
        <p:cNvGrpSpPr/>
        <p:nvPr/>
      </p:nvGrpSpPr>
      <p:grpSpPr>
        <a:xfrm>
          <a:off x="0" y="0"/>
          <a:ext cx="0" cy="0"/>
          <a:chOff x="0" y="0"/>
          <a:chExt cx="0" cy="0"/>
        </a:xfrm>
      </p:grpSpPr>
      <p:sp>
        <p:nvSpPr>
          <p:cNvPr id="183" name="Google Shape;183;p25"/>
          <p:cNvSpPr txBox="1">
            <a:spLocks noGrp="1"/>
          </p:cNvSpPr>
          <p:nvPr>
            <p:ph type="title"/>
          </p:nvPr>
        </p:nvSpPr>
        <p:spPr>
          <a:xfrm>
            <a:off x="311700" y="372725"/>
            <a:ext cx="8520600" cy="64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Montserrat"/>
                <a:ea typeface="Montserrat"/>
                <a:cs typeface="Montserrat"/>
                <a:sym typeface="Montserrat"/>
              </a:rPr>
              <a:t>HMM for POS tagging</a:t>
            </a:r>
            <a:endParaRPr>
              <a:latin typeface="Montserrat"/>
              <a:ea typeface="Montserrat"/>
              <a:cs typeface="Montserrat"/>
              <a:sym typeface="Montserrat"/>
            </a:endParaRPr>
          </a:p>
        </p:txBody>
      </p:sp>
      <p:sp>
        <p:nvSpPr>
          <p:cNvPr id="184" name="Google Shape;184;p25"/>
          <p:cNvSpPr txBox="1">
            <a:spLocks noGrp="1"/>
          </p:cNvSpPr>
          <p:nvPr>
            <p:ph type="body" idx="1"/>
          </p:nvPr>
        </p:nvSpPr>
        <p:spPr>
          <a:xfrm>
            <a:off x="311700" y="1417800"/>
            <a:ext cx="8522100" cy="3150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a:solidFill>
                  <a:srgbClr val="FFFFFF"/>
                </a:solidFill>
              </a:rPr>
              <a:t>In POS Tagging, we are interested in finding a tag sequence which maximizes</a:t>
            </a:r>
            <a:endParaRPr>
              <a:solidFill>
                <a:srgbClr val="FFFFFF"/>
              </a:solidFill>
            </a:endParaRPr>
          </a:p>
          <a:p>
            <a:pPr marL="0" lvl="0" indent="0" algn="l" rtl="0">
              <a:lnSpc>
                <a:spcPct val="100000"/>
              </a:lnSpc>
              <a:spcBef>
                <a:spcPts val="0"/>
              </a:spcBef>
              <a:spcAft>
                <a:spcPts val="0"/>
              </a:spcAft>
              <a:buNone/>
            </a:pPr>
            <a:endParaRPr b="1">
              <a:solidFill>
                <a:srgbClr val="FFFFFF"/>
              </a:solidFill>
            </a:endParaRPr>
          </a:p>
          <a:p>
            <a:pPr marL="0" lvl="0" indent="0" algn="l" rtl="0">
              <a:lnSpc>
                <a:spcPct val="100000"/>
              </a:lnSpc>
              <a:spcBef>
                <a:spcPts val="0"/>
              </a:spcBef>
              <a:spcAft>
                <a:spcPts val="0"/>
              </a:spcAft>
              <a:buNone/>
            </a:pPr>
            <a:r>
              <a:rPr lang="en" sz="3000" b="1">
                <a:solidFill>
                  <a:srgbClr val="FFFFFF"/>
                </a:solidFill>
              </a:rPr>
              <a:t>           P ( </a:t>
            </a:r>
            <a:r>
              <a:rPr lang="en" b="1">
                <a:solidFill>
                  <a:srgbClr val="FFFFFF"/>
                </a:solidFill>
              </a:rPr>
              <a:t>Tag sequence of length T</a:t>
            </a:r>
            <a:r>
              <a:rPr lang="en" sz="3000" b="1">
                <a:solidFill>
                  <a:srgbClr val="FFFFFF"/>
                </a:solidFill>
              </a:rPr>
              <a:t> | </a:t>
            </a:r>
            <a:r>
              <a:rPr lang="en" b="1">
                <a:solidFill>
                  <a:srgbClr val="FFFFFF"/>
                </a:solidFill>
              </a:rPr>
              <a:t>Word sequence of length T</a:t>
            </a:r>
            <a:r>
              <a:rPr lang="en" sz="3000" b="1">
                <a:solidFill>
                  <a:srgbClr val="FFFFFF"/>
                </a:solidFill>
              </a:rPr>
              <a:t> )</a:t>
            </a:r>
            <a:endParaRPr sz="3000" b="1">
              <a:solidFill>
                <a:srgbClr val="FFFFFF"/>
              </a:solidFill>
            </a:endParaRPr>
          </a:p>
          <a:p>
            <a:pPr marL="0" lvl="0" indent="0" algn="l" rtl="0">
              <a:lnSpc>
                <a:spcPct val="100000"/>
              </a:lnSpc>
              <a:spcBef>
                <a:spcPts val="0"/>
              </a:spcBef>
              <a:spcAft>
                <a:spcPts val="0"/>
              </a:spcAft>
              <a:buNone/>
            </a:pPr>
            <a:endParaRPr>
              <a:solidFill>
                <a:srgbClr val="FFFFFF"/>
              </a:solidFill>
            </a:endParaRPr>
          </a:p>
          <a:p>
            <a:pPr marL="0" lvl="0" indent="0" algn="l" rtl="0">
              <a:lnSpc>
                <a:spcPct val="100000"/>
              </a:lnSpc>
              <a:spcBef>
                <a:spcPts val="0"/>
              </a:spcBef>
              <a:spcAft>
                <a:spcPts val="0"/>
              </a:spcAft>
              <a:buNone/>
            </a:pPr>
            <a:endParaRPr>
              <a:solidFill>
                <a:srgbClr val="FFFFFF"/>
              </a:solidFill>
            </a:endParaRPr>
          </a:p>
          <a:p>
            <a:pPr marL="0" lvl="0" indent="0" algn="l" rtl="0">
              <a:lnSpc>
                <a:spcPct val="100000"/>
              </a:lnSpc>
              <a:spcBef>
                <a:spcPts val="0"/>
              </a:spcBef>
              <a:spcAft>
                <a:spcPts val="0"/>
              </a:spcAft>
              <a:buNone/>
            </a:pPr>
            <a:r>
              <a:rPr lang="en">
                <a:solidFill>
                  <a:srgbClr val="FFFFFF"/>
                </a:solidFill>
              </a:rPr>
              <a:t>Unfortunately we need a lot of </a:t>
            </a:r>
            <a:r>
              <a:rPr lang="en" b="1">
                <a:solidFill>
                  <a:srgbClr val="F6B26B"/>
                </a:solidFill>
              </a:rPr>
              <a:t>statistical data</a:t>
            </a:r>
            <a:r>
              <a:rPr lang="en">
                <a:solidFill>
                  <a:srgbClr val="FFFFFF"/>
                </a:solidFill>
              </a:rPr>
              <a:t> to reasonably estimate such sequences. However, we can apply some mathematical transformations and use some assumptions to simplify the problem.</a:t>
            </a:r>
            <a:endParaRPr>
              <a:solidFill>
                <a:srgbClr val="FFFFFF"/>
              </a:solidFill>
            </a:endParaRPr>
          </a:p>
        </p:txBody>
      </p:sp>
      <p:sp>
        <p:nvSpPr>
          <p:cNvPr id="185" name="Google Shape;185;p25"/>
          <p:cNvSpPr/>
          <p:nvPr/>
        </p:nvSpPr>
        <p:spPr>
          <a:xfrm>
            <a:off x="1110900" y="1945693"/>
            <a:ext cx="6465600" cy="788700"/>
          </a:xfrm>
          <a:prstGeom prst="rect">
            <a:avLst/>
          </a:prstGeom>
          <a:noFill/>
          <a:ln w="38100" cap="flat" cmpd="sng">
            <a:solidFill>
              <a:srgbClr val="F6B26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89"/>
        <p:cNvGrpSpPr/>
        <p:nvPr/>
      </p:nvGrpSpPr>
      <p:grpSpPr>
        <a:xfrm>
          <a:off x="0" y="0"/>
          <a:ext cx="0" cy="0"/>
          <a:chOff x="0" y="0"/>
          <a:chExt cx="0" cy="0"/>
        </a:xfrm>
      </p:grpSpPr>
      <p:sp>
        <p:nvSpPr>
          <p:cNvPr id="190" name="Google Shape;190;p26"/>
          <p:cNvSpPr txBox="1">
            <a:spLocks noGrp="1"/>
          </p:cNvSpPr>
          <p:nvPr>
            <p:ph type="title"/>
          </p:nvPr>
        </p:nvSpPr>
        <p:spPr>
          <a:xfrm>
            <a:off x="311700" y="372725"/>
            <a:ext cx="8520600" cy="64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Montserrat"/>
                <a:ea typeface="Montserrat"/>
                <a:cs typeface="Montserrat"/>
                <a:sym typeface="Montserrat"/>
              </a:rPr>
              <a:t>Use of Bayes’ Rule</a:t>
            </a:r>
            <a:endParaRPr>
              <a:latin typeface="Montserrat"/>
              <a:ea typeface="Montserrat"/>
              <a:cs typeface="Montserrat"/>
              <a:sym typeface="Montserrat"/>
            </a:endParaRPr>
          </a:p>
        </p:txBody>
      </p:sp>
      <p:sp>
        <p:nvSpPr>
          <p:cNvPr id="191" name="Google Shape;191;p26"/>
          <p:cNvSpPr/>
          <p:nvPr/>
        </p:nvSpPr>
        <p:spPr>
          <a:xfrm>
            <a:off x="3415332" y="1956800"/>
            <a:ext cx="2144100" cy="1514100"/>
          </a:xfrm>
          <a:prstGeom prst="roundRect">
            <a:avLst>
              <a:gd name="adj" fmla="val 16667"/>
            </a:avLst>
          </a:prstGeom>
          <a:noFill/>
          <a:ln w="19050"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1000"/>
              </a:spcBef>
              <a:spcAft>
                <a:spcPts val="0"/>
              </a:spcAft>
              <a:buNone/>
            </a:pPr>
            <a:r>
              <a:rPr lang="en" sz="2400" dirty="0">
                <a:solidFill>
                  <a:srgbClr val="FFFFFF"/>
                </a:solidFill>
              </a:rPr>
              <a:t>Maximize P(</a:t>
            </a:r>
            <a:r>
              <a:rPr lang="en-IN" sz="2400" dirty="0">
                <a:solidFill>
                  <a:srgbClr val="FFFFFF"/>
                </a:solidFill>
              </a:rPr>
              <a:t>t</a:t>
            </a:r>
            <a:r>
              <a:rPr lang="en" sz="2400" dirty="0">
                <a:solidFill>
                  <a:srgbClr val="FFFFFF"/>
                </a:solidFill>
              </a:rPr>
              <a:t>) * P(w | </a:t>
            </a:r>
            <a:r>
              <a:rPr lang="en-IN" sz="2400" dirty="0">
                <a:solidFill>
                  <a:srgbClr val="FFFFFF"/>
                </a:solidFill>
              </a:rPr>
              <a:t>t</a:t>
            </a:r>
            <a:r>
              <a:rPr lang="en" sz="2400" dirty="0">
                <a:solidFill>
                  <a:srgbClr val="FFFFFF"/>
                </a:solidFill>
              </a:rPr>
              <a:t>)</a:t>
            </a:r>
            <a:endParaRPr sz="2400" dirty="0">
              <a:solidFill>
                <a:srgbClr val="FFFFFF"/>
              </a:solidFill>
            </a:endParaRPr>
          </a:p>
          <a:p>
            <a:pPr marL="0" lvl="0" indent="0" algn="ctr" rtl="0">
              <a:lnSpc>
                <a:spcPct val="150000"/>
              </a:lnSpc>
              <a:spcBef>
                <a:spcPts val="0"/>
              </a:spcBef>
              <a:spcAft>
                <a:spcPts val="0"/>
              </a:spcAft>
              <a:buNone/>
            </a:pPr>
            <a:r>
              <a:rPr lang="en" sz="2400" dirty="0">
                <a:solidFill>
                  <a:srgbClr val="FFFFFF"/>
                </a:solidFill>
              </a:rPr>
              <a:t>P(w)</a:t>
            </a:r>
            <a:endParaRPr sz="2400" dirty="0">
              <a:solidFill>
                <a:srgbClr val="FFFFFF"/>
              </a:solidFill>
            </a:endParaRPr>
          </a:p>
        </p:txBody>
      </p:sp>
      <p:cxnSp>
        <p:nvCxnSpPr>
          <p:cNvPr id="192" name="Google Shape;192;p26"/>
          <p:cNvCxnSpPr/>
          <p:nvPr/>
        </p:nvCxnSpPr>
        <p:spPr>
          <a:xfrm>
            <a:off x="3680218" y="2902634"/>
            <a:ext cx="1650600" cy="0"/>
          </a:xfrm>
          <a:prstGeom prst="straightConnector1">
            <a:avLst/>
          </a:prstGeom>
          <a:noFill/>
          <a:ln w="28575" cap="flat" cmpd="sng">
            <a:solidFill>
              <a:srgbClr val="FFFFFF"/>
            </a:solidFill>
            <a:prstDash val="solid"/>
            <a:round/>
            <a:headEnd type="none" w="med" len="med"/>
            <a:tailEnd type="none" w="med" len="med"/>
          </a:ln>
        </p:spPr>
      </p:cxnSp>
      <p:sp>
        <p:nvSpPr>
          <p:cNvPr id="193" name="Google Shape;193;p26"/>
          <p:cNvSpPr/>
          <p:nvPr/>
        </p:nvSpPr>
        <p:spPr>
          <a:xfrm>
            <a:off x="663418" y="1956800"/>
            <a:ext cx="1847400" cy="1514100"/>
          </a:xfrm>
          <a:prstGeom prst="roundRect">
            <a:avLst>
              <a:gd name="adj" fmla="val 16667"/>
            </a:avLst>
          </a:prstGeom>
          <a:noFill/>
          <a:ln w="19050"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1000"/>
              </a:spcBef>
              <a:spcAft>
                <a:spcPts val="0"/>
              </a:spcAft>
              <a:buNone/>
            </a:pPr>
            <a:r>
              <a:rPr lang="en" sz="2400" dirty="0">
                <a:solidFill>
                  <a:srgbClr val="FFFFFF"/>
                </a:solidFill>
              </a:rPr>
              <a:t>Maximize </a:t>
            </a:r>
            <a:endParaRPr sz="2400" dirty="0">
              <a:solidFill>
                <a:srgbClr val="FFFFFF"/>
              </a:solidFill>
            </a:endParaRPr>
          </a:p>
          <a:p>
            <a:pPr marL="0" lvl="0" indent="0" algn="ctr" rtl="0">
              <a:lnSpc>
                <a:spcPct val="115000"/>
              </a:lnSpc>
              <a:spcBef>
                <a:spcPts val="1000"/>
              </a:spcBef>
              <a:spcAft>
                <a:spcPts val="0"/>
              </a:spcAft>
              <a:buNone/>
            </a:pPr>
            <a:r>
              <a:rPr lang="en" sz="2400" dirty="0">
                <a:solidFill>
                  <a:srgbClr val="FFFFFF"/>
                </a:solidFill>
              </a:rPr>
              <a:t>P(</a:t>
            </a:r>
            <a:r>
              <a:rPr lang="en-IN" sz="2400" dirty="0">
                <a:solidFill>
                  <a:srgbClr val="FFFFFF"/>
                </a:solidFill>
              </a:rPr>
              <a:t>t </a:t>
            </a:r>
            <a:r>
              <a:rPr lang="en" sz="2400" dirty="0">
                <a:solidFill>
                  <a:srgbClr val="FFFFFF"/>
                </a:solidFill>
              </a:rPr>
              <a:t>| w)</a:t>
            </a:r>
            <a:endParaRPr sz="2400" dirty="0">
              <a:solidFill>
                <a:srgbClr val="FFFFFF"/>
              </a:solidFill>
            </a:endParaRPr>
          </a:p>
        </p:txBody>
      </p:sp>
      <p:sp>
        <p:nvSpPr>
          <p:cNvPr id="194" name="Google Shape;194;p26"/>
          <p:cNvSpPr/>
          <p:nvPr/>
        </p:nvSpPr>
        <p:spPr>
          <a:xfrm>
            <a:off x="6444643" y="1956800"/>
            <a:ext cx="2009400" cy="1514100"/>
          </a:xfrm>
          <a:prstGeom prst="roundRect">
            <a:avLst>
              <a:gd name="adj" fmla="val 16667"/>
            </a:avLst>
          </a:prstGeom>
          <a:solidFill>
            <a:srgbClr val="FF9900"/>
          </a:solidFill>
          <a:ln w="952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1000"/>
              </a:spcBef>
              <a:spcAft>
                <a:spcPts val="0"/>
              </a:spcAft>
              <a:buNone/>
            </a:pPr>
            <a:r>
              <a:rPr lang="en" sz="2400" dirty="0"/>
              <a:t>Maximize </a:t>
            </a:r>
            <a:endParaRPr sz="2400" dirty="0"/>
          </a:p>
          <a:p>
            <a:pPr marL="0" lvl="0" indent="0" algn="ctr" rtl="0">
              <a:lnSpc>
                <a:spcPct val="115000"/>
              </a:lnSpc>
              <a:spcBef>
                <a:spcPts val="1000"/>
              </a:spcBef>
              <a:spcAft>
                <a:spcPts val="0"/>
              </a:spcAft>
              <a:buNone/>
            </a:pPr>
            <a:r>
              <a:rPr lang="en" sz="2400" dirty="0"/>
              <a:t>P(</a:t>
            </a:r>
            <a:r>
              <a:rPr lang="en-IN" sz="2400" dirty="0"/>
              <a:t>t</a:t>
            </a:r>
            <a:r>
              <a:rPr lang="en" sz="2400" dirty="0"/>
              <a:t>)*P(w | </a:t>
            </a:r>
            <a:r>
              <a:rPr lang="en-IN" sz="2400" dirty="0"/>
              <a:t>t</a:t>
            </a:r>
            <a:r>
              <a:rPr lang="en" sz="2400" dirty="0"/>
              <a:t>)</a:t>
            </a:r>
            <a:endParaRPr sz="2400" dirty="0"/>
          </a:p>
        </p:txBody>
      </p:sp>
      <p:sp>
        <p:nvSpPr>
          <p:cNvPr id="195" name="Google Shape;195;p26"/>
          <p:cNvSpPr/>
          <p:nvPr/>
        </p:nvSpPr>
        <p:spPr>
          <a:xfrm>
            <a:off x="2610641" y="2559800"/>
            <a:ext cx="696900" cy="342900"/>
          </a:xfrm>
          <a:prstGeom prst="rightArrow">
            <a:avLst>
              <a:gd name="adj1" fmla="val 50000"/>
              <a:gd name="adj2" fmla="val 50000"/>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6"/>
          <p:cNvSpPr/>
          <p:nvPr/>
        </p:nvSpPr>
        <p:spPr>
          <a:xfrm>
            <a:off x="5675806" y="2559800"/>
            <a:ext cx="696900" cy="342900"/>
          </a:xfrm>
          <a:prstGeom prst="rightArrow">
            <a:avLst>
              <a:gd name="adj1" fmla="val 50000"/>
              <a:gd name="adj2" fmla="val 50000"/>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97" name="Google Shape;197;p26"/>
          <p:cNvCxnSpPr>
            <a:stCxn id="191" idx="2"/>
          </p:cNvCxnSpPr>
          <p:nvPr/>
        </p:nvCxnSpPr>
        <p:spPr>
          <a:xfrm>
            <a:off x="4487382" y="3470900"/>
            <a:ext cx="401100" cy="431100"/>
          </a:xfrm>
          <a:prstGeom prst="straightConnector1">
            <a:avLst/>
          </a:prstGeom>
          <a:noFill/>
          <a:ln w="19050" cap="flat" cmpd="sng">
            <a:solidFill>
              <a:srgbClr val="FFFFFF"/>
            </a:solidFill>
            <a:prstDash val="solid"/>
            <a:round/>
            <a:headEnd type="none" w="med" len="med"/>
            <a:tailEnd type="triangle" w="med" len="med"/>
          </a:ln>
        </p:spPr>
      </p:cxnSp>
      <p:sp>
        <p:nvSpPr>
          <p:cNvPr id="198" name="Google Shape;198;p26"/>
          <p:cNvSpPr txBox="1"/>
          <p:nvPr/>
        </p:nvSpPr>
        <p:spPr>
          <a:xfrm>
            <a:off x="4256700" y="3913050"/>
            <a:ext cx="2582700" cy="34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latin typeface="Lato"/>
                <a:ea typeface="Lato"/>
                <a:cs typeface="Lato"/>
                <a:sym typeface="Lato"/>
              </a:rPr>
              <a:t>Denominator is constant</a:t>
            </a:r>
            <a:endParaRPr>
              <a:solidFill>
                <a:srgbClr val="FFFFFF"/>
              </a:solidFill>
              <a:latin typeface="Lato"/>
              <a:ea typeface="Lato"/>
              <a:cs typeface="Lato"/>
              <a:sym typeface="Lato"/>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02"/>
        <p:cNvGrpSpPr/>
        <p:nvPr/>
      </p:nvGrpSpPr>
      <p:grpSpPr>
        <a:xfrm>
          <a:off x="0" y="0"/>
          <a:ext cx="0" cy="0"/>
          <a:chOff x="0" y="0"/>
          <a:chExt cx="0" cy="0"/>
        </a:xfrm>
      </p:grpSpPr>
      <p:sp>
        <p:nvSpPr>
          <p:cNvPr id="203" name="Google Shape;203;p27"/>
          <p:cNvSpPr txBox="1">
            <a:spLocks noGrp="1"/>
          </p:cNvSpPr>
          <p:nvPr>
            <p:ph type="title"/>
          </p:nvPr>
        </p:nvSpPr>
        <p:spPr>
          <a:xfrm>
            <a:off x="311700" y="372725"/>
            <a:ext cx="8520600" cy="64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00FFFF"/>
                </a:solidFill>
                <a:latin typeface="Montserrat"/>
                <a:ea typeface="Montserrat"/>
                <a:cs typeface="Montserrat"/>
                <a:sym typeface="Montserrat"/>
              </a:rPr>
              <a:t>Contextual </a:t>
            </a:r>
            <a:r>
              <a:rPr lang="en">
                <a:latin typeface="Montserrat"/>
                <a:ea typeface="Montserrat"/>
                <a:cs typeface="Montserrat"/>
                <a:sym typeface="Montserrat"/>
              </a:rPr>
              <a:t>Independence </a:t>
            </a:r>
            <a:endParaRPr>
              <a:latin typeface="Montserrat"/>
              <a:ea typeface="Montserrat"/>
              <a:cs typeface="Montserrat"/>
              <a:sym typeface="Montserrat"/>
            </a:endParaRPr>
          </a:p>
        </p:txBody>
      </p:sp>
      <p:sp>
        <p:nvSpPr>
          <p:cNvPr id="204" name="Google Shape;204;p27"/>
          <p:cNvSpPr txBox="1">
            <a:spLocks noGrp="1"/>
          </p:cNvSpPr>
          <p:nvPr>
            <p:ph type="body" idx="1"/>
          </p:nvPr>
        </p:nvSpPr>
        <p:spPr>
          <a:xfrm>
            <a:off x="311700" y="1417800"/>
            <a:ext cx="8522100" cy="31509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 dirty="0">
                <a:solidFill>
                  <a:srgbClr val="FFFFFF"/>
                </a:solidFill>
              </a:rPr>
              <a:t>The probability of a tag depends on the previous one (bigram model) or </a:t>
            </a:r>
            <a:endParaRPr dirty="0">
              <a:solidFill>
                <a:srgbClr val="FFFFFF"/>
              </a:solidFill>
            </a:endParaRPr>
          </a:p>
          <a:p>
            <a:pPr marL="0" lvl="0" indent="0" algn="just" rtl="0">
              <a:spcBef>
                <a:spcPts val="0"/>
              </a:spcBef>
              <a:spcAft>
                <a:spcPts val="0"/>
              </a:spcAft>
              <a:buNone/>
            </a:pPr>
            <a:r>
              <a:rPr lang="en" dirty="0">
                <a:solidFill>
                  <a:srgbClr val="FFFFFF"/>
                </a:solidFill>
              </a:rPr>
              <a:t>previous two (trigram model) or in general </a:t>
            </a:r>
            <a:r>
              <a:rPr lang="en" dirty="0">
                <a:solidFill>
                  <a:srgbClr val="00FFFF"/>
                </a:solidFill>
              </a:rPr>
              <a:t>previous n - 1 tags</a:t>
            </a:r>
            <a:r>
              <a:rPr lang="en" dirty="0">
                <a:solidFill>
                  <a:srgbClr val="FFFFFF"/>
                </a:solidFill>
              </a:rPr>
              <a:t> (n-gram model)</a:t>
            </a:r>
            <a:endParaRPr dirty="0">
              <a:solidFill>
                <a:srgbClr val="FFFFFF"/>
              </a:solidFill>
            </a:endParaRPr>
          </a:p>
          <a:p>
            <a:pPr marL="0" lvl="0" indent="0" algn="l" rtl="0">
              <a:lnSpc>
                <a:spcPct val="100000"/>
              </a:lnSpc>
              <a:spcBef>
                <a:spcPts val="0"/>
              </a:spcBef>
              <a:spcAft>
                <a:spcPts val="0"/>
              </a:spcAft>
              <a:buNone/>
            </a:pPr>
            <a:endParaRPr dirty="0">
              <a:solidFill>
                <a:srgbClr val="FFFFFF"/>
              </a:solidFill>
            </a:endParaRPr>
          </a:p>
          <a:p>
            <a:pPr marL="0" lvl="0" indent="0" algn="l" rtl="0">
              <a:lnSpc>
                <a:spcPct val="100000"/>
              </a:lnSpc>
              <a:spcBef>
                <a:spcPts val="0"/>
              </a:spcBef>
              <a:spcAft>
                <a:spcPts val="0"/>
              </a:spcAft>
              <a:buNone/>
            </a:pPr>
            <a:endParaRPr dirty="0">
              <a:solidFill>
                <a:srgbClr val="FFFFFF"/>
              </a:solidFill>
            </a:endParaRPr>
          </a:p>
          <a:p>
            <a:pPr marL="0" lvl="0" indent="0" algn="l" rtl="0">
              <a:lnSpc>
                <a:spcPct val="100000"/>
              </a:lnSpc>
              <a:spcBef>
                <a:spcPts val="0"/>
              </a:spcBef>
              <a:spcAft>
                <a:spcPts val="0"/>
              </a:spcAft>
              <a:buNone/>
            </a:pPr>
            <a:endParaRPr dirty="0">
              <a:solidFill>
                <a:srgbClr val="FFFFFF"/>
              </a:solidFill>
            </a:endParaRPr>
          </a:p>
          <a:p>
            <a:pPr marL="0" lvl="0" indent="0" algn="l" rtl="0">
              <a:lnSpc>
                <a:spcPct val="100000"/>
              </a:lnSpc>
              <a:spcBef>
                <a:spcPts val="0"/>
              </a:spcBef>
              <a:spcAft>
                <a:spcPts val="0"/>
              </a:spcAft>
              <a:buNone/>
            </a:pPr>
            <a:endParaRPr dirty="0">
              <a:solidFill>
                <a:srgbClr val="FFFFFF"/>
              </a:solidFill>
            </a:endParaRPr>
          </a:p>
          <a:p>
            <a:pPr marL="0" lvl="0" indent="0" algn="l" rtl="0">
              <a:lnSpc>
                <a:spcPct val="100000"/>
              </a:lnSpc>
              <a:spcBef>
                <a:spcPts val="0"/>
              </a:spcBef>
              <a:spcAft>
                <a:spcPts val="0"/>
              </a:spcAft>
              <a:buNone/>
            </a:pPr>
            <a:endParaRPr dirty="0">
              <a:solidFill>
                <a:srgbClr val="FFFFFF"/>
              </a:solidFill>
            </a:endParaRPr>
          </a:p>
          <a:p>
            <a:pPr marL="0" lvl="0" indent="0" algn="l" rtl="0">
              <a:lnSpc>
                <a:spcPct val="100000"/>
              </a:lnSpc>
              <a:spcBef>
                <a:spcPts val="0"/>
              </a:spcBef>
              <a:spcAft>
                <a:spcPts val="0"/>
              </a:spcAft>
              <a:buNone/>
            </a:pPr>
            <a:r>
              <a:rPr lang="en" dirty="0">
                <a:solidFill>
                  <a:srgbClr val="FFFFFF"/>
                </a:solidFill>
              </a:rPr>
              <a:t>The beginning of a sentence can be accounted for by assuming an initial probability for each tag</a:t>
            </a:r>
            <a:endParaRPr dirty="0">
              <a:solidFill>
                <a:srgbClr val="FFFFFF"/>
              </a:solidFill>
            </a:endParaRPr>
          </a:p>
        </p:txBody>
      </p:sp>
      <p:pic>
        <p:nvPicPr>
          <p:cNvPr id="205" name="Google Shape;205;p27"/>
          <p:cNvPicPr preferRelativeResize="0"/>
          <p:nvPr/>
        </p:nvPicPr>
        <p:blipFill>
          <a:blip r:embed="rId3">
            <a:alphaModFix/>
          </a:blip>
          <a:stretch>
            <a:fillRect/>
          </a:stretch>
        </p:blipFill>
        <p:spPr>
          <a:xfrm>
            <a:off x="2470834" y="2364415"/>
            <a:ext cx="4202324" cy="8324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09"/>
        <p:cNvGrpSpPr/>
        <p:nvPr/>
      </p:nvGrpSpPr>
      <p:grpSpPr>
        <a:xfrm>
          <a:off x="0" y="0"/>
          <a:ext cx="0" cy="0"/>
          <a:chOff x="0" y="0"/>
          <a:chExt cx="0" cy="0"/>
        </a:xfrm>
      </p:grpSpPr>
      <p:sp>
        <p:nvSpPr>
          <p:cNvPr id="210" name="Google Shape;210;p28"/>
          <p:cNvSpPr txBox="1">
            <a:spLocks noGrp="1"/>
          </p:cNvSpPr>
          <p:nvPr>
            <p:ph type="title"/>
          </p:nvPr>
        </p:nvSpPr>
        <p:spPr>
          <a:xfrm>
            <a:off x="311700" y="372725"/>
            <a:ext cx="8520600" cy="64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00FFFF"/>
                </a:solidFill>
                <a:latin typeface="Montserrat"/>
                <a:ea typeface="Montserrat"/>
                <a:cs typeface="Montserrat"/>
                <a:sym typeface="Montserrat"/>
              </a:rPr>
              <a:t>Lexical </a:t>
            </a:r>
            <a:r>
              <a:rPr lang="en">
                <a:latin typeface="Montserrat"/>
                <a:ea typeface="Montserrat"/>
                <a:cs typeface="Montserrat"/>
                <a:sym typeface="Montserrat"/>
              </a:rPr>
              <a:t>Independence </a:t>
            </a:r>
            <a:endParaRPr>
              <a:latin typeface="Montserrat"/>
              <a:ea typeface="Montserrat"/>
              <a:cs typeface="Montserrat"/>
              <a:sym typeface="Montserrat"/>
            </a:endParaRPr>
          </a:p>
        </p:txBody>
      </p:sp>
      <p:sp>
        <p:nvSpPr>
          <p:cNvPr id="211" name="Google Shape;211;p28"/>
          <p:cNvSpPr txBox="1">
            <a:spLocks noGrp="1"/>
          </p:cNvSpPr>
          <p:nvPr>
            <p:ph type="body" idx="1"/>
          </p:nvPr>
        </p:nvSpPr>
        <p:spPr>
          <a:xfrm>
            <a:off x="311700" y="1417800"/>
            <a:ext cx="8522100" cy="31509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 dirty="0">
                <a:solidFill>
                  <a:srgbClr val="FFFFFF"/>
                </a:solidFill>
              </a:rPr>
              <a:t>The conditional probability can be approximated by assuming that a word appears in a category independent of the words in the </a:t>
            </a:r>
            <a:r>
              <a:rPr lang="en" dirty="0">
                <a:solidFill>
                  <a:srgbClr val="00FFFF"/>
                </a:solidFill>
              </a:rPr>
              <a:t>preceding or succeeding</a:t>
            </a:r>
            <a:r>
              <a:rPr lang="en" dirty="0">
                <a:solidFill>
                  <a:srgbClr val="FFFFFF"/>
                </a:solidFill>
              </a:rPr>
              <a:t> categories.</a:t>
            </a:r>
            <a:endParaRPr dirty="0">
              <a:solidFill>
                <a:srgbClr val="FFFFFF"/>
              </a:solidFill>
            </a:endParaRPr>
          </a:p>
          <a:p>
            <a:pPr marL="0" lvl="0" indent="0" algn="l" rtl="0">
              <a:lnSpc>
                <a:spcPct val="100000"/>
              </a:lnSpc>
              <a:spcBef>
                <a:spcPts val="0"/>
              </a:spcBef>
              <a:spcAft>
                <a:spcPts val="0"/>
              </a:spcAft>
              <a:buNone/>
            </a:pPr>
            <a:endParaRPr dirty="0">
              <a:solidFill>
                <a:srgbClr val="FFFFFF"/>
              </a:solidFill>
            </a:endParaRPr>
          </a:p>
          <a:p>
            <a:pPr marL="0" lvl="0" indent="0" algn="l" rtl="0">
              <a:lnSpc>
                <a:spcPct val="100000"/>
              </a:lnSpc>
              <a:spcBef>
                <a:spcPts val="0"/>
              </a:spcBef>
              <a:spcAft>
                <a:spcPts val="0"/>
              </a:spcAft>
              <a:buNone/>
            </a:pPr>
            <a:endParaRPr dirty="0">
              <a:solidFill>
                <a:srgbClr val="FFFFFF"/>
              </a:solidFill>
            </a:endParaRPr>
          </a:p>
          <a:p>
            <a:pPr marL="0" lvl="0" indent="0" algn="l" rtl="0">
              <a:lnSpc>
                <a:spcPct val="100000"/>
              </a:lnSpc>
              <a:spcBef>
                <a:spcPts val="0"/>
              </a:spcBef>
              <a:spcAft>
                <a:spcPts val="0"/>
              </a:spcAft>
              <a:buNone/>
            </a:pPr>
            <a:endParaRPr dirty="0">
              <a:solidFill>
                <a:srgbClr val="FFFFFF"/>
              </a:solidFill>
            </a:endParaRPr>
          </a:p>
          <a:p>
            <a:pPr marL="0" lvl="0" indent="0" algn="l" rtl="0">
              <a:lnSpc>
                <a:spcPct val="100000"/>
              </a:lnSpc>
              <a:spcBef>
                <a:spcPts val="0"/>
              </a:spcBef>
              <a:spcAft>
                <a:spcPts val="0"/>
              </a:spcAft>
              <a:buNone/>
            </a:pPr>
            <a:endParaRPr dirty="0">
              <a:solidFill>
                <a:srgbClr val="FFFFFF"/>
              </a:solidFill>
            </a:endParaRPr>
          </a:p>
          <a:p>
            <a:pPr marL="0" lvl="0" indent="0" algn="l" rtl="0">
              <a:lnSpc>
                <a:spcPct val="100000"/>
              </a:lnSpc>
              <a:spcBef>
                <a:spcPts val="0"/>
              </a:spcBef>
              <a:spcAft>
                <a:spcPts val="0"/>
              </a:spcAft>
              <a:buNone/>
            </a:pPr>
            <a:endParaRPr dirty="0">
              <a:solidFill>
                <a:srgbClr val="FFFFFF"/>
              </a:solidFill>
            </a:endParaRPr>
          </a:p>
          <a:p>
            <a:pPr marL="0" lvl="0" indent="0" algn="l" rtl="0">
              <a:lnSpc>
                <a:spcPct val="100000"/>
              </a:lnSpc>
              <a:spcBef>
                <a:spcPts val="0"/>
              </a:spcBef>
              <a:spcAft>
                <a:spcPts val="0"/>
              </a:spcAft>
              <a:buNone/>
            </a:pPr>
            <a:endParaRPr dirty="0">
              <a:solidFill>
                <a:srgbClr val="FFFFFF"/>
              </a:solidFill>
            </a:endParaRPr>
          </a:p>
          <a:p>
            <a:pPr marL="0" lvl="0" indent="0" algn="l" rtl="0">
              <a:lnSpc>
                <a:spcPct val="100000"/>
              </a:lnSpc>
              <a:spcBef>
                <a:spcPts val="0"/>
              </a:spcBef>
              <a:spcAft>
                <a:spcPts val="0"/>
              </a:spcAft>
              <a:buNone/>
            </a:pPr>
            <a:r>
              <a:rPr lang="en" dirty="0">
                <a:solidFill>
                  <a:srgbClr val="FFFFFF"/>
                </a:solidFill>
              </a:rPr>
              <a:t>It is known as Word Generation Probability</a:t>
            </a:r>
            <a:endParaRPr dirty="0">
              <a:solidFill>
                <a:srgbClr val="FFFFFF"/>
              </a:solidFill>
            </a:endParaRPr>
          </a:p>
        </p:txBody>
      </p:sp>
      <p:pic>
        <p:nvPicPr>
          <p:cNvPr id="212" name="Google Shape;212;p28"/>
          <p:cNvPicPr preferRelativeResize="0"/>
          <p:nvPr/>
        </p:nvPicPr>
        <p:blipFill>
          <a:blip r:embed="rId3">
            <a:alphaModFix/>
          </a:blip>
          <a:stretch>
            <a:fillRect/>
          </a:stretch>
        </p:blipFill>
        <p:spPr>
          <a:xfrm>
            <a:off x="2286963" y="2498876"/>
            <a:ext cx="4571576" cy="8782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20124D"/>
        </a:solidFill>
        <a:effectLst/>
      </p:bgPr>
    </p:bg>
    <p:spTree>
      <p:nvGrpSpPr>
        <p:cNvPr id="1" name="Shape 228"/>
        <p:cNvGrpSpPr/>
        <p:nvPr/>
      </p:nvGrpSpPr>
      <p:grpSpPr>
        <a:xfrm>
          <a:off x="0" y="0"/>
          <a:ext cx="0" cy="0"/>
          <a:chOff x="0" y="0"/>
          <a:chExt cx="0" cy="0"/>
        </a:xfrm>
      </p:grpSpPr>
      <p:sp>
        <p:nvSpPr>
          <p:cNvPr id="229" name="Google Shape;229;p31"/>
          <p:cNvSpPr txBox="1">
            <a:spLocks noGrp="1"/>
          </p:cNvSpPr>
          <p:nvPr>
            <p:ph type="title"/>
          </p:nvPr>
        </p:nvSpPr>
        <p:spPr>
          <a:xfrm>
            <a:off x="311700" y="372725"/>
            <a:ext cx="8520600" cy="64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Montserrat"/>
                <a:ea typeface="Montserrat"/>
                <a:cs typeface="Montserrat"/>
                <a:sym typeface="Montserrat"/>
              </a:rPr>
              <a:t>Kinds of Probabilities</a:t>
            </a:r>
            <a:endParaRPr>
              <a:latin typeface="Montserrat"/>
              <a:ea typeface="Montserrat"/>
              <a:cs typeface="Montserrat"/>
              <a:sym typeface="Montserrat"/>
            </a:endParaRPr>
          </a:p>
        </p:txBody>
      </p:sp>
      <p:pic>
        <p:nvPicPr>
          <p:cNvPr id="230" name="Google Shape;230;p31"/>
          <p:cNvPicPr preferRelativeResize="0"/>
          <p:nvPr/>
        </p:nvPicPr>
        <p:blipFill rotWithShape="1">
          <a:blip r:embed="rId3">
            <a:alphaModFix/>
          </a:blip>
          <a:srcRect l="9310" t="2632" r="4801" b="9020"/>
          <a:stretch/>
        </p:blipFill>
        <p:spPr>
          <a:xfrm>
            <a:off x="0" y="0"/>
            <a:ext cx="9144000" cy="5143499"/>
          </a:xfrm>
          <a:prstGeom prst="rect">
            <a:avLst/>
          </a:prstGeom>
          <a:noFill/>
          <a:ln>
            <a:noFill/>
          </a:ln>
        </p:spPr>
      </p:pic>
      <p:sp>
        <p:nvSpPr>
          <p:cNvPr id="231" name="Google Shape;231;p31"/>
          <p:cNvSpPr txBox="1"/>
          <p:nvPr/>
        </p:nvSpPr>
        <p:spPr>
          <a:xfrm>
            <a:off x="170400" y="492800"/>
            <a:ext cx="2382000" cy="143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b="1">
                <a:solidFill>
                  <a:srgbClr val="20124D"/>
                </a:solidFill>
                <a:latin typeface="Montserrat"/>
                <a:ea typeface="Montserrat"/>
                <a:cs typeface="Montserrat"/>
                <a:sym typeface="Montserrat"/>
              </a:rPr>
              <a:t>Trigram HMM</a:t>
            </a:r>
            <a:endParaRPr sz="2400" b="1">
              <a:solidFill>
                <a:srgbClr val="20124D"/>
              </a:solidFill>
              <a:latin typeface="Montserrat"/>
              <a:ea typeface="Montserrat"/>
              <a:cs typeface="Montserrat"/>
              <a:sym typeface="Montserrat"/>
            </a:endParaRPr>
          </a:p>
          <a:p>
            <a:pPr marL="0" lvl="0" indent="0" algn="ctr" rtl="0">
              <a:spcBef>
                <a:spcPts val="0"/>
              </a:spcBef>
              <a:spcAft>
                <a:spcPts val="0"/>
              </a:spcAft>
              <a:buNone/>
            </a:pPr>
            <a:r>
              <a:rPr lang="en" sz="3000" b="1">
                <a:solidFill>
                  <a:srgbClr val="20124D"/>
                </a:solidFill>
                <a:latin typeface="Montserrat"/>
                <a:ea typeface="Montserrat"/>
                <a:cs typeface="Montserrat"/>
                <a:sym typeface="Montserrat"/>
              </a:rPr>
              <a:t>Viterbi’s</a:t>
            </a:r>
            <a:endParaRPr sz="3000" b="1">
              <a:solidFill>
                <a:srgbClr val="20124D"/>
              </a:solidFill>
              <a:latin typeface="Montserrat"/>
              <a:ea typeface="Montserrat"/>
              <a:cs typeface="Montserrat"/>
              <a:sym typeface="Montserrat"/>
            </a:endParaRPr>
          </a:p>
          <a:p>
            <a:pPr marL="0" lvl="0" indent="0" algn="ctr" rtl="0">
              <a:spcBef>
                <a:spcPts val="0"/>
              </a:spcBef>
              <a:spcAft>
                <a:spcPts val="0"/>
              </a:spcAft>
              <a:buNone/>
            </a:pPr>
            <a:r>
              <a:rPr lang="en" sz="3000" b="1">
                <a:solidFill>
                  <a:srgbClr val="20124D"/>
                </a:solidFill>
                <a:latin typeface="Montserrat"/>
                <a:ea typeface="Montserrat"/>
                <a:cs typeface="Montserrat"/>
                <a:sym typeface="Montserrat"/>
              </a:rPr>
              <a:t>Algorithm</a:t>
            </a:r>
            <a:endParaRPr sz="3000" b="1">
              <a:solidFill>
                <a:srgbClr val="20124D"/>
              </a:solidFill>
              <a:latin typeface="Montserrat"/>
              <a:ea typeface="Montserrat"/>
              <a:cs typeface="Montserrat"/>
              <a:sym typeface="Montserrat"/>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20124D"/>
        </a:solidFill>
        <a:effectLst/>
      </p:bgPr>
    </p:bg>
    <p:spTree>
      <p:nvGrpSpPr>
        <p:cNvPr id="1" name="Shape 235"/>
        <p:cNvGrpSpPr/>
        <p:nvPr/>
      </p:nvGrpSpPr>
      <p:grpSpPr>
        <a:xfrm>
          <a:off x="0" y="0"/>
          <a:ext cx="0" cy="0"/>
          <a:chOff x="0" y="0"/>
          <a:chExt cx="0" cy="0"/>
        </a:xfrm>
      </p:grpSpPr>
      <p:sp>
        <p:nvSpPr>
          <p:cNvPr id="236" name="Google Shape;236;p32"/>
          <p:cNvSpPr txBox="1">
            <a:spLocks noGrp="1"/>
          </p:cNvSpPr>
          <p:nvPr>
            <p:ph type="title"/>
          </p:nvPr>
        </p:nvSpPr>
        <p:spPr>
          <a:xfrm>
            <a:off x="311700" y="372725"/>
            <a:ext cx="8520600" cy="64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Montserrat"/>
                <a:ea typeface="Montserrat"/>
                <a:cs typeface="Montserrat"/>
                <a:sym typeface="Montserrat"/>
              </a:rPr>
              <a:t>Kinds of Probabilities</a:t>
            </a:r>
            <a:endParaRPr>
              <a:latin typeface="Montserrat"/>
              <a:ea typeface="Montserrat"/>
              <a:cs typeface="Montserrat"/>
              <a:sym typeface="Montserrat"/>
            </a:endParaRPr>
          </a:p>
        </p:txBody>
      </p:sp>
      <p:pic>
        <p:nvPicPr>
          <p:cNvPr id="237" name="Google Shape;237;p32"/>
          <p:cNvPicPr preferRelativeResize="0"/>
          <p:nvPr/>
        </p:nvPicPr>
        <p:blipFill>
          <a:blip r:embed="rId3">
            <a:alphaModFix/>
          </a:blip>
          <a:stretch>
            <a:fillRect/>
          </a:stretch>
        </p:blipFill>
        <p:spPr>
          <a:xfrm>
            <a:off x="0" y="0"/>
            <a:ext cx="9144000" cy="5143501"/>
          </a:xfrm>
          <a:prstGeom prst="rect">
            <a:avLst/>
          </a:prstGeom>
          <a:noFill/>
          <a:ln>
            <a:noFill/>
          </a:ln>
        </p:spPr>
      </p:pic>
      <p:sp>
        <p:nvSpPr>
          <p:cNvPr id="238" name="Google Shape;238;p32"/>
          <p:cNvSpPr txBox="1"/>
          <p:nvPr/>
        </p:nvSpPr>
        <p:spPr>
          <a:xfrm>
            <a:off x="5469400" y="2959050"/>
            <a:ext cx="2382000" cy="143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b="1">
                <a:solidFill>
                  <a:srgbClr val="20124D"/>
                </a:solidFill>
                <a:latin typeface="Montserrat"/>
                <a:ea typeface="Montserrat"/>
                <a:cs typeface="Montserrat"/>
                <a:sym typeface="Montserrat"/>
              </a:rPr>
              <a:t>Bigram HMM</a:t>
            </a:r>
            <a:endParaRPr sz="2400" b="1">
              <a:solidFill>
                <a:srgbClr val="20124D"/>
              </a:solidFill>
              <a:latin typeface="Montserrat"/>
              <a:ea typeface="Montserrat"/>
              <a:cs typeface="Montserrat"/>
              <a:sym typeface="Montserrat"/>
            </a:endParaRPr>
          </a:p>
          <a:p>
            <a:pPr marL="0" lvl="0" indent="0" algn="ctr" rtl="0">
              <a:spcBef>
                <a:spcPts val="0"/>
              </a:spcBef>
              <a:spcAft>
                <a:spcPts val="0"/>
              </a:spcAft>
              <a:buNone/>
            </a:pPr>
            <a:r>
              <a:rPr lang="en" sz="3000" b="1">
                <a:solidFill>
                  <a:srgbClr val="20124D"/>
                </a:solidFill>
                <a:latin typeface="Montserrat"/>
                <a:ea typeface="Montserrat"/>
                <a:cs typeface="Montserrat"/>
                <a:sym typeface="Montserrat"/>
              </a:rPr>
              <a:t>Viterbi’s</a:t>
            </a:r>
            <a:endParaRPr sz="3000" b="1">
              <a:solidFill>
                <a:srgbClr val="20124D"/>
              </a:solidFill>
              <a:latin typeface="Montserrat"/>
              <a:ea typeface="Montserrat"/>
              <a:cs typeface="Montserrat"/>
              <a:sym typeface="Montserrat"/>
            </a:endParaRPr>
          </a:p>
          <a:p>
            <a:pPr marL="0" lvl="0" indent="0" algn="ctr" rtl="0">
              <a:spcBef>
                <a:spcPts val="0"/>
              </a:spcBef>
              <a:spcAft>
                <a:spcPts val="0"/>
              </a:spcAft>
              <a:buNone/>
            </a:pPr>
            <a:r>
              <a:rPr lang="en" sz="3000" b="1">
                <a:solidFill>
                  <a:srgbClr val="20124D"/>
                </a:solidFill>
                <a:latin typeface="Montserrat"/>
                <a:ea typeface="Montserrat"/>
                <a:cs typeface="Montserrat"/>
                <a:sym typeface="Montserrat"/>
              </a:rPr>
              <a:t>Algorithm</a:t>
            </a:r>
            <a:endParaRPr sz="3000" b="1">
              <a:solidFill>
                <a:srgbClr val="20124D"/>
              </a:solidFill>
              <a:latin typeface="Montserrat"/>
              <a:ea typeface="Montserrat"/>
              <a:cs typeface="Montserrat"/>
              <a:sym typeface="Montserrat"/>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42"/>
        <p:cNvGrpSpPr/>
        <p:nvPr/>
      </p:nvGrpSpPr>
      <p:grpSpPr>
        <a:xfrm>
          <a:off x="0" y="0"/>
          <a:ext cx="0" cy="0"/>
          <a:chOff x="0" y="0"/>
          <a:chExt cx="0" cy="0"/>
        </a:xfrm>
      </p:grpSpPr>
      <p:pic>
        <p:nvPicPr>
          <p:cNvPr id="243" name="Google Shape;243;p33"/>
          <p:cNvPicPr preferRelativeResize="0"/>
          <p:nvPr/>
        </p:nvPicPr>
        <p:blipFill>
          <a:blip r:embed="rId3">
            <a:alphaModFix/>
          </a:blip>
          <a:stretch>
            <a:fillRect/>
          </a:stretch>
        </p:blipFill>
        <p:spPr>
          <a:xfrm>
            <a:off x="1298113" y="1660000"/>
            <a:ext cx="6547775" cy="3084000"/>
          </a:xfrm>
          <a:prstGeom prst="rect">
            <a:avLst/>
          </a:prstGeom>
          <a:noFill/>
          <a:ln>
            <a:noFill/>
          </a:ln>
        </p:spPr>
      </p:pic>
      <p:sp>
        <p:nvSpPr>
          <p:cNvPr id="244" name="Google Shape;244;p33"/>
          <p:cNvSpPr txBox="1">
            <a:spLocks noGrp="1"/>
          </p:cNvSpPr>
          <p:nvPr>
            <p:ph type="title"/>
          </p:nvPr>
        </p:nvSpPr>
        <p:spPr>
          <a:xfrm>
            <a:off x="311700" y="372725"/>
            <a:ext cx="8520600" cy="64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Montserrat"/>
                <a:ea typeface="Montserrat"/>
                <a:cs typeface="Montserrat"/>
                <a:sym typeface="Montserrat"/>
              </a:rPr>
              <a:t>Pseudocode of Algorithm</a:t>
            </a:r>
            <a:endParaRPr>
              <a:latin typeface="Montserrat"/>
              <a:ea typeface="Montserrat"/>
              <a:cs typeface="Montserrat"/>
              <a:sym typeface="Montserrat"/>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48"/>
        <p:cNvGrpSpPr/>
        <p:nvPr/>
      </p:nvGrpSpPr>
      <p:grpSpPr>
        <a:xfrm>
          <a:off x="0" y="0"/>
          <a:ext cx="0" cy="0"/>
          <a:chOff x="0" y="0"/>
          <a:chExt cx="0" cy="0"/>
        </a:xfrm>
      </p:grpSpPr>
      <p:sp>
        <p:nvSpPr>
          <p:cNvPr id="249" name="Google Shape;249;p34"/>
          <p:cNvSpPr txBox="1">
            <a:spLocks noGrp="1"/>
          </p:cNvSpPr>
          <p:nvPr>
            <p:ph type="title"/>
          </p:nvPr>
        </p:nvSpPr>
        <p:spPr>
          <a:xfrm>
            <a:off x="311700" y="372725"/>
            <a:ext cx="8520600" cy="64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Montserrat"/>
                <a:ea typeface="Montserrat"/>
                <a:cs typeface="Montserrat"/>
                <a:sym typeface="Montserrat"/>
              </a:rPr>
              <a:t>More on </a:t>
            </a:r>
            <a:r>
              <a:rPr lang="en">
                <a:solidFill>
                  <a:srgbClr val="00FFFF"/>
                </a:solidFill>
                <a:latin typeface="Montserrat"/>
                <a:ea typeface="Montserrat"/>
                <a:cs typeface="Montserrat"/>
                <a:sym typeface="Montserrat"/>
              </a:rPr>
              <a:t>Viterbi </a:t>
            </a:r>
            <a:r>
              <a:rPr lang="en">
                <a:latin typeface="Montserrat"/>
                <a:ea typeface="Montserrat"/>
                <a:cs typeface="Montserrat"/>
                <a:sym typeface="Montserrat"/>
              </a:rPr>
              <a:t>Algorithm...</a:t>
            </a:r>
            <a:endParaRPr>
              <a:latin typeface="Montserrat"/>
              <a:ea typeface="Montserrat"/>
              <a:cs typeface="Montserrat"/>
              <a:sym typeface="Montserrat"/>
            </a:endParaRPr>
          </a:p>
        </p:txBody>
      </p:sp>
      <p:sp>
        <p:nvSpPr>
          <p:cNvPr id="250" name="Google Shape;250;p34"/>
          <p:cNvSpPr txBox="1">
            <a:spLocks noGrp="1"/>
          </p:cNvSpPr>
          <p:nvPr>
            <p:ph type="body" idx="1"/>
          </p:nvPr>
        </p:nvSpPr>
        <p:spPr>
          <a:xfrm>
            <a:off x="311700" y="1417800"/>
            <a:ext cx="8520600" cy="31509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a:solidFill>
                  <a:srgbClr val="FFFFFF"/>
                </a:solidFill>
              </a:rPr>
              <a:t>Viterbi Algorithm not only helps us find the π(k) values, that is the cost values for all the sequences using the concept of </a:t>
            </a:r>
            <a:r>
              <a:rPr lang="en" b="1">
                <a:solidFill>
                  <a:srgbClr val="00FFFF"/>
                </a:solidFill>
              </a:rPr>
              <a:t>dynamic programming</a:t>
            </a:r>
            <a:r>
              <a:rPr lang="en">
                <a:solidFill>
                  <a:srgbClr val="FFFFFF"/>
                </a:solidFill>
              </a:rPr>
              <a:t>, but it also helps us to find the </a:t>
            </a:r>
            <a:r>
              <a:rPr lang="en" b="1">
                <a:solidFill>
                  <a:srgbClr val="00FFFF"/>
                </a:solidFill>
              </a:rPr>
              <a:t>most likely tag sequence</a:t>
            </a:r>
            <a:r>
              <a:rPr lang="en">
                <a:solidFill>
                  <a:srgbClr val="FFFFFF"/>
                </a:solidFill>
              </a:rPr>
              <a:t> given a start state and a sequence of observations. </a:t>
            </a:r>
            <a:endParaRPr>
              <a:solidFill>
                <a:srgbClr val="FFFFFF"/>
              </a:solidFill>
            </a:endParaRPr>
          </a:p>
        </p:txBody>
      </p:sp>
      <p:graphicFrame>
        <p:nvGraphicFramePr>
          <p:cNvPr id="251" name="Google Shape;251;p34"/>
          <p:cNvGraphicFramePr/>
          <p:nvPr/>
        </p:nvGraphicFramePr>
        <p:xfrm>
          <a:off x="920775" y="2846600"/>
          <a:ext cx="7302450" cy="1606750"/>
        </p:xfrm>
        <a:graphic>
          <a:graphicData uri="http://schemas.openxmlformats.org/drawingml/2006/table">
            <a:tbl>
              <a:tblPr>
                <a:noFill/>
                <a:tableStyleId>{EE12A3D7-DCE6-43CE-B7A6-0A7DA9C70CEE}</a:tableStyleId>
              </a:tblPr>
              <a:tblGrid>
                <a:gridCol w="3651225">
                  <a:extLst>
                    <a:ext uri="{9D8B030D-6E8A-4147-A177-3AD203B41FA5}">
                      <a16:colId xmlns:a16="http://schemas.microsoft.com/office/drawing/2014/main" val="20000"/>
                    </a:ext>
                  </a:extLst>
                </a:gridCol>
                <a:gridCol w="3651225">
                  <a:extLst>
                    <a:ext uri="{9D8B030D-6E8A-4147-A177-3AD203B41FA5}">
                      <a16:colId xmlns:a16="http://schemas.microsoft.com/office/drawing/2014/main" val="20001"/>
                    </a:ext>
                  </a:extLst>
                </a:gridCol>
              </a:tblGrid>
              <a:tr h="437325">
                <a:tc>
                  <a:txBody>
                    <a:bodyPr/>
                    <a:lstStyle/>
                    <a:p>
                      <a:pPr marL="0" lvl="0" indent="0" algn="ctr" rtl="0">
                        <a:spcBef>
                          <a:spcPts val="0"/>
                        </a:spcBef>
                        <a:spcAft>
                          <a:spcPts val="0"/>
                        </a:spcAft>
                        <a:buNone/>
                      </a:pPr>
                      <a:r>
                        <a:rPr lang="en">
                          <a:solidFill>
                            <a:srgbClr val="FFFFFF"/>
                          </a:solidFill>
                        </a:rPr>
                        <a:t>Brute-force Approach</a:t>
                      </a:r>
                      <a:endParaRPr>
                        <a:solidFill>
                          <a:srgbClr val="FFFFFF"/>
                        </a:solidFill>
                      </a:endParaRPr>
                    </a:p>
                  </a:txBody>
                  <a:tcPr marL="63500" marR="63500" marT="63500" marB="6350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r>
                        <a:rPr lang="en">
                          <a:solidFill>
                            <a:srgbClr val="FFFFFF"/>
                          </a:solidFill>
                        </a:rPr>
                        <a:t>Viterbi Algorithm </a:t>
                      </a:r>
                      <a:endParaRPr>
                        <a:solidFill>
                          <a:srgbClr val="FFFFFF"/>
                        </a:solidFill>
                      </a:endParaRPr>
                    </a:p>
                  </a:txBody>
                  <a:tcPr marL="63500" marR="63500" marT="63500" marB="6350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tcPr>
                </a:tc>
                <a:extLst>
                  <a:ext uri="{0D108BD9-81ED-4DB2-BD59-A6C34878D82A}">
                    <a16:rowId xmlns:a16="http://schemas.microsoft.com/office/drawing/2014/main" val="10000"/>
                  </a:ext>
                </a:extLst>
              </a:tr>
              <a:tr h="1169425">
                <a:tc>
                  <a:txBody>
                    <a:bodyPr/>
                    <a:lstStyle/>
                    <a:p>
                      <a:pPr marL="457200" lvl="0" indent="-317500" algn="l" rtl="0">
                        <a:spcBef>
                          <a:spcPts val="0"/>
                        </a:spcBef>
                        <a:spcAft>
                          <a:spcPts val="0"/>
                        </a:spcAft>
                        <a:buClr>
                          <a:srgbClr val="FFFFFF"/>
                        </a:buClr>
                        <a:buSzPts val="1400"/>
                        <a:buChar char="●"/>
                      </a:pPr>
                      <a:r>
                        <a:rPr lang="en">
                          <a:solidFill>
                            <a:srgbClr val="FFFFFF"/>
                          </a:solidFill>
                        </a:rPr>
                        <a:t>Time Complexity: O(|k|^n)</a:t>
                      </a:r>
                      <a:endParaRPr>
                        <a:solidFill>
                          <a:srgbClr val="FFFFFF"/>
                        </a:solidFill>
                      </a:endParaRPr>
                    </a:p>
                    <a:p>
                      <a:pPr marL="457200" lvl="0" indent="-317500" algn="l" rtl="0">
                        <a:spcBef>
                          <a:spcPts val="0"/>
                        </a:spcBef>
                        <a:spcAft>
                          <a:spcPts val="0"/>
                        </a:spcAft>
                        <a:buClr>
                          <a:srgbClr val="FFFFFF"/>
                        </a:buClr>
                        <a:buSzPts val="1400"/>
                        <a:buChar char="●"/>
                      </a:pPr>
                      <a:r>
                        <a:rPr lang="en">
                          <a:solidFill>
                            <a:srgbClr val="FFFFFF"/>
                          </a:solidFill>
                        </a:rPr>
                        <a:t>Exponential with respect to n</a:t>
                      </a:r>
                      <a:endParaRPr>
                        <a:solidFill>
                          <a:srgbClr val="FFFFFF"/>
                        </a:solidFill>
                      </a:endParaRPr>
                    </a:p>
                    <a:p>
                      <a:pPr marL="457200" lvl="0" indent="-317500" algn="l" rtl="0">
                        <a:spcBef>
                          <a:spcPts val="0"/>
                        </a:spcBef>
                        <a:spcAft>
                          <a:spcPts val="0"/>
                        </a:spcAft>
                        <a:buClr>
                          <a:srgbClr val="FFFFFF"/>
                        </a:buClr>
                        <a:buSzPts val="1400"/>
                        <a:buChar char="●"/>
                      </a:pPr>
                      <a:r>
                        <a:rPr lang="en">
                          <a:solidFill>
                            <a:srgbClr val="FFFFFF"/>
                          </a:solidFill>
                        </a:rPr>
                        <a:t>Slower for larger n</a:t>
                      </a:r>
                      <a:endParaRPr>
                        <a:solidFill>
                          <a:srgbClr val="FFFFFF"/>
                        </a:solidFill>
                      </a:endParaRPr>
                    </a:p>
                    <a:p>
                      <a:pPr marL="457200" lvl="0" indent="-317500" algn="l" rtl="0">
                        <a:spcBef>
                          <a:spcPts val="0"/>
                        </a:spcBef>
                        <a:spcAft>
                          <a:spcPts val="0"/>
                        </a:spcAft>
                        <a:buClr>
                          <a:srgbClr val="FFFFFF"/>
                        </a:buClr>
                        <a:buSzPts val="1400"/>
                        <a:buChar char="●"/>
                      </a:pPr>
                      <a:r>
                        <a:rPr lang="en">
                          <a:solidFill>
                            <a:srgbClr val="FFFFFF"/>
                          </a:solidFill>
                        </a:rPr>
                        <a:t>Considers all possible sequences</a:t>
                      </a:r>
                      <a:endParaRPr>
                        <a:solidFill>
                          <a:srgbClr val="FFFFFF"/>
                        </a:solidFill>
                      </a:endParaRPr>
                    </a:p>
                  </a:txBody>
                  <a:tcPr marL="63500" marR="63500" marT="63500" marB="6350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tcPr>
                </a:tc>
                <a:tc>
                  <a:txBody>
                    <a:bodyPr/>
                    <a:lstStyle/>
                    <a:p>
                      <a:pPr marL="457200" lvl="0" indent="-317500" algn="l" rtl="0">
                        <a:spcBef>
                          <a:spcPts val="0"/>
                        </a:spcBef>
                        <a:spcAft>
                          <a:spcPts val="0"/>
                        </a:spcAft>
                        <a:buClr>
                          <a:srgbClr val="FFFFFF"/>
                        </a:buClr>
                        <a:buSzPts val="1400"/>
                        <a:buChar char="●"/>
                      </a:pPr>
                      <a:r>
                        <a:rPr lang="en">
                          <a:solidFill>
                            <a:srgbClr val="FFFFFF"/>
                          </a:solidFill>
                        </a:rPr>
                        <a:t>Time Complexity: O(n*|k^3|) (Trigram)</a:t>
                      </a:r>
                      <a:endParaRPr>
                        <a:solidFill>
                          <a:srgbClr val="FFFFFF"/>
                        </a:solidFill>
                      </a:endParaRPr>
                    </a:p>
                    <a:p>
                      <a:pPr marL="457200" lvl="0" indent="-317500" algn="l" rtl="0">
                        <a:spcBef>
                          <a:spcPts val="0"/>
                        </a:spcBef>
                        <a:spcAft>
                          <a:spcPts val="0"/>
                        </a:spcAft>
                        <a:buClr>
                          <a:srgbClr val="FFFFFF"/>
                        </a:buClr>
                        <a:buSzPts val="1400"/>
                        <a:buChar char="●"/>
                      </a:pPr>
                      <a:r>
                        <a:rPr lang="en">
                          <a:solidFill>
                            <a:srgbClr val="FFFFFF"/>
                          </a:solidFill>
                        </a:rPr>
                        <a:t>Linear with respect to n, Cubic with k</a:t>
                      </a:r>
                      <a:endParaRPr>
                        <a:solidFill>
                          <a:srgbClr val="FFFFFF"/>
                        </a:solidFill>
                      </a:endParaRPr>
                    </a:p>
                    <a:p>
                      <a:pPr marL="457200" lvl="0" indent="-317500" algn="l" rtl="0">
                        <a:spcBef>
                          <a:spcPts val="0"/>
                        </a:spcBef>
                        <a:spcAft>
                          <a:spcPts val="0"/>
                        </a:spcAft>
                        <a:buClr>
                          <a:srgbClr val="FFFFFF"/>
                        </a:buClr>
                        <a:buSzPts val="1400"/>
                        <a:buChar char="●"/>
                      </a:pPr>
                      <a:r>
                        <a:rPr lang="en">
                          <a:solidFill>
                            <a:srgbClr val="FFFFFF"/>
                          </a:solidFill>
                        </a:rPr>
                        <a:t>Faster for larger n</a:t>
                      </a:r>
                      <a:endParaRPr>
                        <a:solidFill>
                          <a:srgbClr val="FFFFFF"/>
                        </a:solidFill>
                      </a:endParaRPr>
                    </a:p>
                    <a:p>
                      <a:pPr marL="457200" lvl="0" indent="-317500" algn="l" rtl="0">
                        <a:spcBef>
                          <a:spcPts val="0"/>
                        </a:spcBef>
                        <a:spcAft>
                          <a:spcPts val="0"/>
                        </a:spcAft>
                        <a:buClr>
                          <a:srgbClr val="FFFFFF"/>
                        </a:buClr>
                        <a:buSzPts val="1400"/>
                        <a:buChar char="●"/>
                      </a:pPr>
                      <a:r>
                        <a:rPr lang="en">
                          <a:solidFill>
                            <a:srgbClr val="FFFFFF"/>
                          </a:solidFill>
                        </a:rPr>
                        <a:t>Uses dynamic programming</a:t>
                      </a:r>
                      <a:endParaRPr>
                        <a:solidFill>
                          <a:srgbClr val="FFFFFF"/>
                        </a:solidFill>
                      </a:endParaRPr>
                    </a:p>
                  </a:txBody>
                  <a:tcPr marL="63500" marR="63500" marT="63500" marB="6350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74"/>
        <p:cNvGrpSpPr/>
        <p:nvPr/>
      </p:nvGrpSpPr>
      <p:grpSpPr>
        <a:xfrm>
          <a:off x="0" y="0"/>
          <a:ext cx="0" cy="0"/>
          <a:chOff x="0" y="0"/>
          <a:chExt cx="0" cy="0"/>
        </a:xfrm>
      </p:grpSpPr>
      <p:sp>
        <p:nvSpPr>
          <p:cNvPr id="75" name="Google Shape;75;p14"/>
          <p:cNvSpPr txBox="1">
            <a:spLocks noGrp="1"/>
          </p:cNvSpPr>
          <p:nvPr>
            <p:ph type="title"/>
          </p:nvPr>
        </p:nvSpPr>
        <p:spPr>
          <a:xfrm>
            <a:off x="311700" y="372725"/>
            <a:ext cx="8520600" cy="645000"/>
          </a:xfrm>
          <a:prstGeom prst="rect">
            <a:avLst/>
          </a:prstGeom>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latin typeface="Montserrat"/>
                <a:ea typeface="Montserrat"/>
                <a:cs typeface="Montserrat"/>
                <a:sym typeface="Montserrat"/>
              </a:rPr>
              <a:t>Outline</a:t>
            </a:r>
            <a:endParaRPr>
              <a:solidFill>
                <a:srgbClr val="FFFFFF"/>
              </a:solidFill>
              <a:latin typeface="Montserrat"/>
              <a:ea typeface="Montserrat"/>
              <a:cs typeface="Montserrat"/>
              <a:sym typeface="Montserrat"/>
            </a:endParaRPr>
          </a:p>
        </p:txBody>
      </p:sp>
      <p:sp>
        <p:nvSpPr>
          <p:cNvPr id="76" name="Google Shape;76;p14"/>
          <p:cNvSpPr txBox="1">
            <a:spLocks noGrp="1"/>
          </p:cNvSpPr>
          <p:nvPr>
            <p:ph type="body" idx="1"/>
          </p:nvPr>
        </p:nvSpPr>
        <p:spPr>
          <a:xfrm>
            <a:off x="311700" y="1417800"/>
            <a:ext cx="8520600" cy="3150900"/>
          </a:xfrm>
          <a:prstGeom prst="rect">
            <a:avLst/>
          </a:prstGeom>
          <a:ln>
            <a:noFill/>
          </a:ln>
        </p:spPr>
        <p:txBody>
          <a:bodyPr spcFirstLastPara="1" wrap="square" lIns="91425" tIns="91425" rIns="91425" bIns="91425" anchor="t" anchorCtr="0">
            <a:noAutofit/>
          </a:bodyPr>
          <a:lstStyle/>
          <a:p>
            <a:pPr marL="457200" lvl="0" indent="-342900" algn="l" rtl="0">
              <a:spcBef>
                <a:spcPts val="0"/>
              </a:spcBef>
              <a:spcAft>
                <a:spcPts val="0"/>
              </a:spcAft>
              <a:buClr>
                <a:srgbClr val="FFFFFF"/>
              </a:buClr>
              <a:buSzPts val="1800"/>
              <a:buAutoNum type="arabicPeriod"/>
            </a:pPr>
            <a:r>
              <a:rPr lang="en">
                <a:solidFill>
                  <a:srgbClr val="FFFFFF"/>
                </a:solidFill>
              </a:rPr>
              <a:t>Motivation</a:t>
            </a:r>
            <a:endParaRPr>
              <a:solidFill>
                <a:srgbClr val="FFFFFF"/>
              </a:solidFill>
            </a:endParaRPr>
          </a:p>
          <a:p>
            <a:pPr marL="457200" lvl="0" indent="-342900" algn="l" rtl="0">
              <a:spcBef>
                <a:spcPts val="1000"/>
              </a:spcBef>
              <a:spcAft>
                <a:spcPts val="0"/>
              </a:spcAft>
              <a:buClr>
                <a:srgbClr val="FFFFFF"/>
              </a:buClr>
              <a:buSzPts val="1800"/>
              <a:buAutoNum type="arabicPeriod"/>
            </a:pPr>
            <a:r>
              <a:rPr lang="en">
                <a:solidFill>
                  <a:srgbClr val="FFFFFF"/>
                </a:solidFill>
              </a:rPr>
              <a:t>Introduction to POS Tagging</a:t>
            </a:r>
            <a:endParaRPr>
              <a:solidFill>
                <a:srgbClr val="FFFFFF"/>
              </a:solidFill>
            </a:endParaRPr>
          </a:p>
          <a:p>
            <a:pPr marL="457200" lvl="0" indent="-342900" algn="l" rtl="0">
              <a:spcBef>
                <a:spcPts val="1000"/>
              </a:spcBef>
              <a:spcAft>
                <a:spcPts val="0"/>
              </a:spcAft>
              <a:buClr>
                <a:srgbClr val="FFFFFF"/>
              </a:buClr>
              <a:buSzPts val="1800"/>
              <a:buAutoNum type="arabicPeriod"/>
            </a:pPr>
            <a:r>
              <a:rPr lang="en">
                <a:solidFill>
                  <a:srgbClr val="FFFFFF"/>
                </a:solidFill>
              </a:rPr>
              <a:t>Challenges</a:t>
            </a:r>
            <a:endParaRPr>
              <a:solidFill>
                <a:srgbClr val="FFFFFF"/>
              </a:solidFill>
            </a:endParaRPr>
          </a:p>
          <a:p>
            <a:pPr marL="457200" lvl="0" indent="-342900" algn="l" rtl="0">
              <a:spcBef>
                <a:spcPts val="1000"/>
              </a:spcBef>
              <a:spcAft>
                <a:spcPts val="0"/>
              </a:spcAft>
              <a:buClr>
                <a:srgbClr val="FFFFFF"/>
              </a:buClr>
              <a:buSzPts val="1800"/>
              <a:buAutoNum type="arabicPeriod"/>
            </a:pPr>
            <a:r>
              <a:rPr lang="en">
                <a:solidFill>
                  <a:srgbClr val="FFFFFF"/>
                </a:solidFill>
              </a:rPr>
              <a:t>Hindi POS Tagger - Methodology, Algorithms and Optimization</a:t>
            </a:r>
            <a:endParaRPr>
              <a:solidFill>
                <a:srgbClr val="FFFFFF"/>
              </a:solidFill>
            </a:endParaRPr>
          </a:p>
          <a:p>
            <a:pPr marL="457200" lvl="0" indent="-342900" algn="l" rtl="0">
              <a:spcBef>
                <a:spcPts val="1000"/>
              </a:spcBef>
              <a:spcAft>
                <a:spcPts val="0"/>
              </a:spcAft>
              <a:buClr>
                <a:srgbClr val="FFFFFF"/>
              </a:buClr>
              <a:buSzPts val="1800"/>
              <a:buAutoNum type="arabicPeriod"/>
            </a:pPr>
            <a:r>
              <a:rPr lang="en">
                <a:solidFill>
                  <a:srgbClr val="FFFFFF"/>
                </a:solidFill>
              </a:rPr>
              <a:t>Results and Analysis</a:t>
            </a:r>
            <a:endParaRPr>
              <a:solidFill>
                <a:srgbClr val="FFFFFF"/>
              </a:solidFill>
            </a:endParaRPr>
          </a:p>
          <a:p>
            <a:pPr marL="457200" lvl="0" indent="-342900" algn="l" rtl="0">
              <a:spcBef>
                <a:spcPts val="1000"/>
              </a:spcBef>
              <a:spcAft>
                <a:spcPts val="1000"/>
              </a:spcAft>
              <a:buClr>
                <a:srgbClr val="FFFFFF"/>
              </a:buClr>
              <a:buSzPts val="1800"/>
              <a:buAutoNum type="arabicPeriod"/>
            </a:pPr>
            <a:r>
              <a:rPr lang="en">
                <a:solidFill>
                  <a:srgbClr val="FFFFFF"/>
                </a:solidFill>
              </a:rPr>
              <a:t>Future Work</a:t>
            </a:r>
            <a:endParaRPr>
              <a:solidFill>
                <a:srgbClr val="FFFFFF"/>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pic>
        <p:nvPicPr>
          <p:cNvPr id="265" name="Google Shape;265;p36"/>
          <p:cNvPicPr preferRelativeResize="0"/>
          <p:nvPr/>
        </p:nvPicPr>
        <p:blipFill rotWithShape="1">
          <a:blip r:embed="rId3">
            <a:alphaModFix/>
          </a:blip>
          <a:srcRect l="16914" t="16370" r="16755" b="18436"/>
          <a:stretch/>
        </p:blipFill>
        <p:spPr>
          <a:xfrm>
            <a:off x="0" y="0"/>
            <a:ext cx="9144000" cy="5143500"/>
          </a:xfrm>
          <a:prstGeom prst="rect">
            <a:avLst/>
          </a:prstGeom>
          <a:noFill/>
          <a:ln>
            <a:noFill/>
          </a:ln>
        </p:spPr>
      </p:pic>
      <p:pic>
        <p:nvPicPr>
          <p:cNvPr id="3" name="Picture 2">
            <a:extLst>
              <a:ext uri="{FF2B5EF4-FFF2-40B4-BE49-F238E27FC236}">
                <a16:creationId xmlns:a16="http://schemas.microsoft.com/office/drawing/2014/main" id="{B054DF71-8201-49E8-BC97-2FBBC2A49A46}"/>
              </a:ext>
            </a:extLst>
          </p:cNvPr>
          <p:cNvPicPr>
            <a:picLocks noChangeAspect="1"/>
          </p:cNvPicPr>
          <p:nvPr/>
        </p:nvPicPr>
        <p:blipFill>
          <a:blip r:embed="rId4"/>
          <a:stretch>
            <a:fillRect/>
          </a:stretch>
        </p:blipFill>
        <p:spPr>
          <a:xfrm>
            <a:off x="0" y="0"/>
            <a:ext cx="9144000" cy="514350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pic>
        <p:nvPicPr>
          <p:cNvPr id="270" name="Google Shape;270;p37"/>
          <p:cNvPicPr preferRelativeResize="0"/>
          <p:nvPr/>
        </p:nvPicPr>
        <p:blipFill rotWithShape="1">
          <a:blip r:embed="rId3">
            <a:alphaModFix/>
          </a:blip>
          <a:srcRect l="16918" t="16159" r="16865" b="18232"/>
          <a:stretch/>
        </p:blipFill>
        <p:spPr>
          <a:xfrm>
            <a:off x="0" y="0"/>
            <a:ext cx="9144000" cy="51435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74"/>
        <p:cNvGrpSpPr/>
        <p:nvPr/>
      </p:nvGrpSpPr>
      <p:grpSpPr>
        <a:xfrm>
          <a:off x="0" y="0"/>
          <a:ext cx="0" cy="0"/>
          <a:chOff x="0" y="0"/>
          <a:chExt cx="0" cy="0"/>
        </a:xfrm>
      </p:grpSpPr>
      <p:sp>
        <p:nvSpPr>
          <p:cNvPr id="275" name="Google Shape;275;p38"/>
          <p:cNvSpPr txBox="1">
            <a:spLocks noGrp="1"/>
          </p:cNvSpPr>
          <p:nvPr>
            <p:ph type="title"/>
          </p:nvPr>
        </p:nvSpPr>
        <p:spPr>
          <a:xfrm>
            <a:off x="311700" y="372725"/>
            <a:ext cx="8520600" cy="64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Montserrat"/>
                <a:ea typeface="Montserrat"/>
                <a:cs typeface="Montserrat"/>
                <a:sym typeface="Montserrat"/>
              </a:rPr>
              <a:t>Data sparsity </a:t>
            </a:r>
            <a:r>
              <a:rPr lang="en-IN" dirty="0">
                <a:latin typeface="Montserrat"/>
                <a:ea typeface="Montserrat"/>
                <a:cs typeface="Montserrat"/>
                <a:sym typeface="Montserrat"/>
              </a:rPr>
              <a:t>solution</a:t>
            </a:r>
            <a:endParaRPr dirty="0">
              <a:latin typeface="Montserrat"/>
              <a:ea typeface="Montserrat"/>
              <a:cs typeface="Montserrat"/>
              <a:sym typeface="Montserrat"/>
            </a:endParaRPr>
          </a:p>
        </p:txBody>
      </p:sp>
      <p:sp>
        <p:nvSpPr>
          <p:cNvPr id="276" name="Google Shape;276;p38"/>
          <p:cNvSpPr txBox="1">
            <a:spLocks noGrp="1"/>
          </p:cNvSpPr>
          <p:nvPr>
            <p:ph type="body" idx="1"/>
          </p:nvPr>
        </p:nvSpPr>
        <p:spPr>
          <a:xfrm>
            <a:off x="311700" y="1417800"/>
            <a:ext cx="8520600" cy="315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dirty="0">
                <a:solidFill>
                  <a:srgbClr val="FFFFFF"/>
                </a:solidFill>
              </a:rPr>
              <a:t>When a new, unknown, ambiguous word ‘w’ arrives, we never have seen any tag with this word while training. </a:t>
            </a:r>
            <a:endParaRPr sz="1600" dirty="0">
              <a:solidFill>
                <a:srgbClr val="FFFFFF"/>
              </a:solidFill>
            </a:endParaRPr>
          </a:p>
          <a:p>
            <a:pPr marL="0" lvl="0" indent="0" algn="l" rtl="0">
              <a:spcBef>
                <a:spcPts val="0"/>
              </a:spcBef>
              <a:spcAft>
                <a:spcPts val="0"/>
              </a:spcAft>
              <a:buNone/>
            </a:pPr>
            <a:endParaRPr sz="1600" dirty="0">
              <a:solidFill>
                <a:srgbClr val="FFFFFF"/>
              </a:solidFill>
            </a:endParaRPr>
          </a:p>
          <a:p>
            <a:pPr marL="0" lvl="0" indent="0" algn="l" rtl="0">
              <a:spcBef>
                <a:spcPts val="0"/>
              </a:spcBef>
              <a:spcAft>
                <a:spcPts val="0"/>
              </a:spcAft>
              <a:buNone/>
            </a:pPr>
            <a:r>
              <a:rPr lang="en" sz="1600" dirty="0">
                <a:solidFill>
                  <a:srgbClr val="FFFFFF"/>
                </a:solidFill>
              </a:rPr>
              <a:t>Hence, for all tags t ∈ T:    </a:t>
            </a:r>
            <a:r>
              <a:rPr lang="en" sz="1600" b="1" dirty="0">
                <a:solidFill>
                  <a:srgbClr val="FFFFFF"/>
                </a:solidFill>
              </a:rPr>
              <a:t>P( w | t ) = 0.</a:t>
            </a:r>
            <a:endParaRPr sz="1600" b="1" dirty="0">
              <a:solidFill>
                <a:srgbClr val="FFFFFF"/>
              </a:solidFill>
            </a:endParaRPr>
          </a:p>
          <a:p>
            <a:pPr marL="0" lvl="0" indent="0" algn="l" rtl="0">
              <a:lnSpc>
                <a:spcPct val="100000"/>
              </a:lnSpc>
              <a:spcBef>
                <a:spcPts val="0"/>
              </a:spcBef>
              <a:spcAft>
                <a:spcPts val="0"/>
              </a:spcAft>
              <a:buNone/>
            </a:pPr>
            <a:endParaRPr sz="1600" dirty="0">
              <a:solidFill>
                <a:srgbClr val="FFFFFF"/>
              </a:solidFill>
            </a:endParaRPr>
          </a:p>
          <a:p>
            <a:pPr marL="0" lvl="0" indent="0" algn="l" rtl="0">
              <a:lnSpc>
                <a:spcPct val="100000"/>
              </a:lnSpc>
              <a:spcBef>
                <a:spcPts val="0"/>
              </a:spcBef>
              <a:spcAft>
                <a:spcPts val="0"/>
              </a:spcAft>
              <a:buNone/>
            </a:pPr>
            <a:endParaRPr sz="1600" dirty="0">
              <a:solidFill>
                <a:srgbClr val="FFFFFF"/>
              </a:solidFill>
            </a:endParaRPr>
          </a:p>
          <a:p>
            <a:pPr marL="0" lvl="0" indent="0" algn="l" rtl="0">
              <a:spcBef>
                <a:spcPts val="0"/>
              </a:spcBef>
              <a:spcAft>
                <a:spcPts val="0"/>
              </a:spcAft>
              <a:buNone/>
            </a:pPr>
            <a:r>
              <a:rPr lang="en" sz="1600" dirty="0">
                <a:solidFill>
                  <a:srgbClr val="FFFFFF"/>
                </a:solidFill>
              </a:rPr>
              <a:t>One solution is to define set of rules for these words and combine Rule-based approach here. But again, as discussed above in previous sections, this method is not suitable for Hindi in th</a:t>
            </a:r>
            <a:r>
              <a:rPr lang="en-IN" sz="1600" dirty="0">
                <a:solidFill>
                  <a:srgbClr val="FFFFFF"/>
                </a:solidFill>
              </a:rPr>
              <a:t>e</a:t>
            </a:r>
            <a:r>
              <a:rPr lang="en" sz="1600" dirty="0">
                <a:solidFill>
                  <a:srgbClr val="FFFFFF"/>
                </a:solidFill>
              </a:rPr>
              <a:t> current scenario.</a:t>
            </a:r>
            <a:endParaRPr sz="1600" dirty="0">
              <a:solidFill>
                <a:srgbClr val="FFFFFF"/>
              </a:solidFill>
            </a:endParaRPr>
          </a:p>
          <a:p>
            <a:pPr marL="0" lvl="0" indent="0" algn="l" rtl="0">
              <a:spcBef>
                <a:spcPts val="0"/>
              </a:spcBef>
              <a:spcAft>
                <a:spcPts val="0"/>
              </a:spcAft>
              <a:buNone/>
            </a:pPr>
            <a:endParaRPr sz="1600" dirty="0">
              <a:solidFill>
                <a:srgbClr val="FFFFFF"/>
              </a:solidFill>
            </a:endParaRPr>
          </a:p>
          <a:p>
            <a:pPr marL="0" lvl="0" indent="0" algn="l" rtl="0">
              <a:spcBef>
                <a:spcPts val="0"/>
              </a:spcBef>
              <a:spcAft>
                <a:spcPts val="0"/>
              </a:spcAft>
              <a:buNone/>
            </a:pPr>
            <a:r>
              <a:rPr lang="en" sz="1600" dirty="0">
                <a:solidFill>
                  <a:srgbClr val="FFFFFF"/>
                </a:solidFill>
              </a:rPr>
              <a:t>So we move towards another technique, called ‘Smoothing’. </a:t>
            </a:r>
            <a:endParaRPr sz="1600" dirty="0">
              <a:solidFill>
                <a:srgbClr val="FFFFFF"/>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80"/>
        <p:cNvGrpSpPr/>
        <p:nvPr/>
      </p:nvGrpSpPr>
      <p:grpSpPr>
        <a:xfrm>
          <a:off x="0" y="0"/>
          <a:ext cx="0" cy="0"/>
          <a:chOff x="0" y="0"/>
          <a:chExt cx="0" cy="0"/>
        </a:xfrm>
      </p:grpSpPr>
      <p:sp>
        <p:nvSpPr>
          <p:cNvPr id="281" name="Google Shape;281;p39"/>
          <p:cNvSpPr txBox="1">
            <a:spLocks noGrp="1"/>
          </p:cNvSpPr>
          <p:nvPr>
            <p:ph type="title"/>
          </p:nvPr>
        </p:nvSpPr>
        <p:spPr>
          <a:xfrm>
            <a:off x="311700" y="372725"/>
            <a:ext cx="8520600" cy="64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Montserrat"/>
                <a:ea typeface="Montserrat"/>
                <a:cs typeface="Montserrat"/>
                <a:sym typeface="Montserrat"/>
              </a:rPr>
              <a:t>Smoothing </a:t>
            </a:r>
            <a:endParaRPr>
              <a:latin typeface="Montserrat"/>
              <a:ea typeface="Montserrat"/>
              <a:cs typeface="Montserrat"/>
              <a:sym typeface="Montserrat"/>
            </a:endParaRPr>
          </a:p>
        </p:txBody>
      </p:sp>
      <p:sp>
        <p:nvSpPr>
          <p:cNvPr id="282" name="Google Shape;282;p39"/>
          <p:cNvSpPr txBox="1">
            <a:spLocks noGrp="1"/>
          </p:cNvSpPr>
          <p:nvPr>
            <p:ph type="body" idx="1"/>
          </p:nvPr>
        </p:nvSpPr>
        <p:spPr>
          <a:xfrm>
            <a:off x="311700" y="1417800"/>
            <a:ext cx="8520600" cy="31509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b="1">
                <a:solidFill>
                  <a:srgbClr val="FFFFFF"/>
                </a:solidFill>
              </a:rPr>
              <a:t>Laplace Smoothing</a:t>
            </a:r>
            <a:endParaRPr b="1">
              <a:solidFill>
                <a:srgbClr val="FFFFFF"/>
              </a:solidFill>
            </a:endParaRPr>
          </a:p>
          <a:p>
            <a:pPr marL="0" lvl="0" indent="0" algn="l" rtl="0">
              <a:lnSpc>
                <a:spcPct val="100000"/>
              </a:lnSpc>
              <a:spcBef>
                <a:spcPts val="0"/>
              </a:spcBef>
              <a:spcAft>
                <a:spcPts val="0"/>
              </a:spcAft>
              <a:buNone/>
            </a:pPr>
            <a:endParaRPr sz="1400">
              <a:solidFill>
                <a:srgbClr val="FFFFFF"/>
              </a:solidFill>
            </a:endParaRPr>
          </a:p>
          <a:p>
            <a:pPr marL="0" lvl="0" indent="0" algn="l" rtl="0">
              <a:lnSpc>
                <a:spcPct val="100000"/>
              </a:lnSpc>
              <a:spcBef>
                <a:spcPts val="0"/>
              </a:spcBef>
              <a:spcAft>
                <a:spcPts val="0"/>
              </a:spcAft>
              <a:buNone/>
            </a:pPr>
            <a:endParaRPr sz="1400">
              <a:solidFill>
                <a:srgbClr val="FFFFFF"/>
              </a:solidFill>
            </a:endParaRPr>
          </a:p>
          <a:p>
            <a:pPr marL="0" lvl="0" indent="0" algn="l" rtl="0">
              <a:spcBef>
                <a:spcPts val="0"/>
              </a:spcBef>
              <a:spcAft>
                <a:spcPts val="0"/>
              </a:spcAft>
              <a:buNone/>
            </a:pPr>
            <a:endParaRPr sz="1200">
              <a:solidFill>
                <a:srgbClr val="FFFFFF"/>
              </a:solidFill>
            </a:endParaRPr>
          </a:p>
          <a:p>
            <a:pPr marL="457200" lvl="0" indent="-317500" algn="l" rtl="0">
              <a:spcBef>
                <a:spcPts val="0"/>
              </a:spcBef>
              <a:spcAft>
                <a:spcPts val="0"/>
              </a:spcAft>
              <a:buClr>
                <a:srgbClr val="FFFFFF"/>
              </a:buClr>
              <a:buSzPts val="1400"/>
              <a:buChar char="●"/>
            </a:pPr>
            <a:r>
              <a:rPr lang="en" sz="1400">
                <a:solidFill>
                  <a:srgbClr val="FFFFFF"/>
                </a:solidFill>
              </a:rPr>
              <a:t>c(u, v, s) is 0</a:t>
            </a:r>
            <a:endParaRPr sz="1400">
              <a:solidFill>
                <a:srgbClr val="FFFFFF"/>
              </a:solidFill>
            </a:endParaRPr>
          </a:p>
          <a:p>
            <a:pPr marL="457200" lvl="0" indent="-317500" algn="l" rtl="0">
              <a:spcBef>
                <a:spcPts val="0"/>
              </a:spcBef>
              <a:spcAft>
                <a:spcPts val="0"/>
              </a:spcAft>
              <a:buClr>
                <a:srgbClr val="FFFFFF"/>
              </a:buClr>
              <a:buSzPts val="1400"/>
              <a:buChar char="●"/>
            </a:pPr>
            <a:r>
              <a:rPr lang="en" sz="1400">
                <a:solidFill>
                  <a:srgbClr val="FFFFFF"/>
                </a:solidFill>
              </a:rPr>
              <a:t>c(u, v) is 0</a:t>
            </a:r>
            <a:endParaRPr sz="1400">
              <a:solidFill>
                <a:srgbClr val="FFFFFF"/>
              </a:solidFill>
            </a:endParaRPr>
          </a:p>
          <a:p>
            <a:pPr marL="457200" lvl="0" indent="-317500" algn="l" rtl="0">
              <a:spcBef>
                <a:spcPts val="0"/>
              </a:spcBef>
              <a:spcAft>
                <a:spcPts val="0"/>
              </a:spcAft>
              <a:buClr>
                <a:srgbClr val="FFFFFF"/>
              </a:buClr>
              <a:buSzPts val="1400"/>
              <a:buChar char="●"/>
            </a:pPr>
            <a:r>
              <a:rPr lang="en" sz="1400">
                <a:solidFill>
                  <a:srgbClr val="FFFFFF"/>
                </a:solidFill>
              </a:rPr>
              <a:t>We get an unknown word in the test sentence, and we don’t have any training tags associated with it.</a:t>
            </a:r>
            <a:endParaRPr sz="1400">
              <a:solidFill>
                <a:srgbClr val="FFFFFF"/>
              </a:solidFill>
            </a:endParaRPr>
          </a:p>
          <a:p>
            <a:pPr marL="0" lvl="0" indent="0" algn="l" rtl="0">
              <a:lnSpc>
                <a:spcPct val="100000"/>
              </a:lnSpc>
              <a:spcBef>
                <a:spcPts val="0"/>
              </a:spcBef>
              <a:spcAft>
                <a:spcPts val="0"/>
              </a:spcAft>
              <a:buNone/>
            </a:pPr>
            <a:endParaRPr sz="1400">
              <a:solidFill>
                <a:srgbClr val="FFFFFF"/>
              </a:solidFill>
            </a:endParaRPr>
          </a:p>
          <a:p>
            <a:pPr marL="0" lvl="0" indent="0" algn="l" rtl="0">
              <a:lnSpc>
                <a:spcPct val="100000"/>
              </a:lnSpc>
              <a:spcBef>
                <a:spcPts val="0"/>
              </a:spcBef>
              <a:spcAft>
                <a:spcPts val="0"/>
              </a:spcAft>
              <a:buNone/>
            </a:pPr>
            <a:r>
              <a:rPr lang="en" b="1">
                <a:solidFill>
                  <a:srgbClr val="FFFFFF"/>
                </a:solidFill>
              </a:rPr>
              <a:t>Offset Smoothing</a:t>
            </a:r>
            <a:endParaRPr b="1">
              <a:solidFill>
                <a:srgbClr val="FFFFFF"/>
              </a:solidFill>
            </a:endParaRPr>
          </a:p>
          <a:p>
            <a:pPr marL="0" lvl="0" indent="0" algn="l" rtl="0">
              <a:lnSpc>
                <a:spcPct val="100000"/>
              </a:lnSpc>
              <a:spcBef>
                <a:spcPts val="0"/>
              </a:spcBef>
              <a:spcAft>
                <a:spcPts val="0"/>
              </a:spcAft>
              <a:buNone/>
            </a:pPr>
            <a:endParaRPr sz="1200">
              <a:solidFill>
                <a:srgbClr val="FFFFFF"/>
              </a:solidFill>
            </a:endParaRPr>
          </a:p>
          <a:p>
            <a:pPr marL="0" lvl="0" indent="0" algn="l" rtl="0">
              <a:spcBef>
                <a:spcPts val="0"/>
              </a:spcBef>
              <a:spcAft>
                <a:spcPts val="0"/>
              </a:spcAft>
              <a:buNone/>
            </a:pPr>
            <a:r>
              <a:rPr lang="en" sz="1400">
                <a:solidFill>
                  <a:srgbClr val="FFFFFF"/>
                </a:solidFill>
              </a:rPr>
              <a:t>To provide a kind of offset or base so that unknown emission probabilities have a kind of reasonable probability in the negative order of 10 according to the words in the corpus.</a:t>
            </a:r>
            <a:endParaRPr sz="1400">
              <a:solidFill>
                <a:srgbClr val="FFFFFF"/>
              </a:solidFill>
            </a:endParaRPr>
          </a:p>
          <a:p>
            <a:pPr marL="0" lvl="0" indent="0" algn="l" rtl="0">
              <a:lnSpc>
                <a:spcPct val="100000"/>
              </a:lnSpc>
              <a:spcBef>
                <a:spcPts val="0"/>
              </a:spcBef>
              <a:spcAft>
                <a:spcPts val="0"/>
              </a:spcAft>
              <a:buNone/>
            </a:pPr>
            <a:endParaRPr sz="1400">
              <a:solidFill>
                <a:srgbClr val="FFFFFF"/>
              </a:solidFill>
            </a:endParaRPr>
          </a:p>
        </p:txBody>
      </p:sp>
      <p:sp>
        <p:nvSpPr>
          <p:cNvPr id="283" name="Google Shape;283;p39"/>
          <p:cNvSpPr/>
          <p:nvPr/>
        </p:nvSpPr>
        <p:spPr>
          <a:xfrm>
            <a:off x="2832500" y="1549650"/>
            <a:ext cx="5759100" cy="12330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84" name="Google Shape;284;p39"/>
          <p:cNvPicPr preferRelativeResize="0"/>
          <p:nvPr/>
        </p:nvPicPr>
        <p:blipFill rotWithShape="1">
          <a:blip r:embed="rId3">
            <a:alphaModFix/>
          </a:blip>
          <a:srcRect/>
          <a:stretch/>
        </p:blipFill>
        <p:spPr>
          <a:xfrm>
            <a:off x="3253632" y="1713827"/>
            <a:ext cx="1353270" cy="904750"/>
          </a:xfrm>
          <a:prstGeom prst="rect">
            <a:avLst/>
          </a:prstGeom>
          <a:noFill/>
          <a:ln>
            <a:noFill/>
          </a:ln>
        </p:spPr>
      </p:pic>
      <p:pic>
        <p:nvPicPr>
          <p:cNvPr id="285" name="Google Shape;285;p39"/>
          <p:cNvPicPr preferRelativeResize="0"/>
          <p:nvPr/>
        </p:nvPicPr>
        <p:blipFill>
          <a:blip r:embed="rId4">
            <a:alphaModFix/>
          </a:blip>
          <a:stretch>
            <a:fillRect/>
          </a:stretch>
        </p:blipFill>
        <p:spPr>
          <a:xfrm>
            <a:off x="6703004" y="1706094"/>
            <a:ext cx="1515662" cy="920216"/>
          </a:xfrm>
          <a:prstGeom prst="rect">
            <a:avLst/>
          </a:prstGeom>
          <a:noFill/>
          <a:ln>
            <a:noFill/>
          </a:ln>
        </p:spPr>
      </p:pic>
      <p:sp>
        <p:nvSpPr>
          <p:cNvPr id="286" name="Google Shape;286;p39"/>
          <p:cNvSpPr/>
          <p:nvPr/>
        </p:nvSpPr>
        <p:spPr>
          <a:xfrm>
            <a:off x="4955434" y="1885991"/>
            <a:ext cx="1310100" cy="560400"/>
          </a:xfrm>
          <a:prstGeom prst="rightArrow">
            <a:avLst>
              <a:gd name="adj1" fmla="val 50000"/>
              <a:gd name="adj2" fmla="val 50000"/>
            </a:avLst>
          </a:prstGeom>
          <a:solidFill>
            <a:srgbClr val="FF9900"/>
          </a:solidFill>
          <a:ln w="952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90"/>
        <p:cNvGrpSpPr/>
        <p:nvPr/>
      </p:nvGrpSpPr>
      <p:grpSpPr>
        <a:xfrm>
          <a:off x="0" y="0"/>
          <a:ext cx="0" cy="0"/>
          <a:chOff x="0" y="0"/>
          <a:chExt cx="0" cy="0"/>
        </a:xfrm>
      </p:grpSpPr>
      <p:sp>
        <p:nvSpPr>
          <p:cNvPr id="291" name="Google Shape;291;p40"/>
          <p:cNvSpPr txBox="1">
            <a:spLocks noGrp="1"/>
          </p:cNvSpPr>
          <p:nvPr>
            <p:ph type="title"/>
          </p:nvPr>
        </p:nvSpPr>
        <p:spPr>
          <a:xfrm>
            <a:off x="311700" y="372725"/>
            <a:ext cx="8520600" cy="64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Montserrat"/>
                <a:ea typeface="Montserrat"/>
                <a:cs typeface="Montserrat"/>
                <a:sym typeface="Montserrat"/>
              </a:rPr>
              <a:t>Decision Tree Model</a:t>
            </a:r>
            <a:endParaRPr>
              <a:latin typeface="Montserrat"/>
              <a:ea typeface="Montserrat"/>
              <a:cs typeface="Montserrat"/>
              <a:sym typeface="Montserrat"/>
            </a:endParaRPr>
          </a:p>
        </p:txBody>
      </p:sp>
      <p:sp>
        <p:nvSpPr>
          <p:cNvPr id="292" name="Google Shape;292;p40"/>
          <p:cNvSpPr txBox="1">
            <a:spLocks noGrp="1"/>
          </p:cNvSpPr>
          <p:nvPr>
            <p:ph type="body" idx="1"/>
          </p:nvPr>
        </p:nvSpPr>
        <p:spPr>
          <a:xfrm>
            <a:off x="311700" y="1417800"/>
            <a:ext cx="8520600" cy="31509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400">
                <a:solidFill>
                  <a:srgbClr val="FFFFFF"/>
                </a:solidFill>
              </a:rPr>
              <a:t>Disadvantages:</a:t>
            </a:r>
            <a:endParaRPr sz="1400">
              <a:solidFill>
                <a:srgbClr val="FFFFFF"/>
              </a:solidFill>
            </a:endParaRPr>
          </a:p>
          <a:p>
            <a:pPr marL="0" lvl="0" indent="0" algn="l" rtl="0">
              <a:lnSpc>
                <a:spcPct val="100000"/>
              </a:lnSpc>
              <a:spcBef>
                <a:spcPts val="0"/>
              </a:spcBef>
              <a:spcAft>
                <a:spcPts val="0"/>
              </a:spcAft>
              <a:buNone/>
            </a:pPr>
            <a:endParaRPr sz="1400">
              <a:solidFill>
                <a:srgbClr val="FFFFFF"/>
              </a:solidFill>
            </a:endParaRPr>
          </a:p>
          <a:p>
            <a:pPr marL="457200" lvl="0" indent="-317500" algn="l" rtl="0">
              <a:spcBef>
                <a:spcPts val="0"/>
              </a:spcBef>
              <a:spcAft>
                <a:spcPts val="0"/>
              </a:spcAft>
              <a:buClr>
                <a:srgbClr val="FFFFFF"/>
              </a:buClr>
              <a:buSzPts val="1400"/>
              <a:buChar char="●"/>
            </a:pPr>
            <a:r>
              <a:rPr lang="en" sz="1400">
                <a:solidFill>
                  <a:srgbClr val="FFFFFF"/>
                </a:solidFill>
              </a:rPr>
              <a:t>Since each branch in the decision tree splits the training data, the amount of training data available to train nodes lower in the tree can become quite small</a:t>
            </a:r>
            <a:endParaRPr sz="1400">
              <a:solidFill>
                <a:srgbClr val="FFFFFF"/>
              </a:solidFill>
            </a:endParaRPr>
          </a:p>
          <a:p>
            <a:pPr marL="457200" lvl="0" indent="-317500" algn="l" rtl="0">
              <a:spcBef>
                <a:spcPts val="0"/>
              </a:spcBef>
              <a:spcAft>
                <a:spcPts val="0"/>
              </a:spcAft>
              <a:buClr>
                <a:srgbClr val="FFFFFF"/>
              </a:buClr>
              <a:buSzPts val="1400"/>
              <a:buChar char="●"/>
            </a:pPr>
            <a:r>
              <a:rPr lang="en" sz="1400">
                <a:solidFill>
                  <a:srgbClr val="FFFFFF"/>
                </a:solidFill>
              </a:rPr>
              <a:t>They force features to be checked in a specific order, even when features may act relatively independently of one another</a:t>
            </a:r>
            <a:endParaRPr sz="1400">
              <a:solidFill>
                <a:srgbClr val="FFFFFF"/>
              </a:solidFill>
            </a:endParaRPr>
          </a:p>
          <a:p>
            <a:pPr marL="0" lvl="0" indent="0" algn="l" rtl="0">
              <a:spcBef>
                <a:spcPts val="0"/>
              </a:spcBef>
              <a:spcAft>
                <a:spcPts val="0"/>
              </a:spcAft>
              <a:buNone/>
            </a:pPr>
            <a:endParaRPr sz="1400">
              <a:solidFill>
                <a:srgbClr val="FFFFFF"/>
              </a:solidFill>
            </a:endParaRPr>
          </a:p>
          <a:p>
            <a:pPr marL="0" lvl="0" indent="0" algn="l" rtl="0">
              <a:spcBef>
                <a:spcPts val="0"/>
              </a:spcBef>
              <a:spcAft>
                <a:spcPts val="0"/>
              </a:spcAft>
              <a:buNone/>
            </a:pPr>
            <a:r>
              <a:rPr lang="en" sz="2400" b="1">
                <a:solidFill>
                  <a:srgbClr val="FFFFFF"/>
                </a:solidFill>
              </a:rPr>
              <a:t>Improved Decision Tree Model</a:t>
            </a:r>
            <a:endParaRPr sz="2400" b="1">
              <a:solidFill>
                <a:srgbClr val="FFFFFF"/>
              </a:solidFill>
            </a:endParaRPr>
          </a:p>
          <a:p>
            <a:pPr marL="0" lvl="0" indent="0" algn="l" rtl="0">
              <a:spcBef>
                <a:spcPts val="0"/>
              </a:spcBef>
              <a:spcAft>
                <a:spcPts val="0"/>
              </a:spcAft>
              <a:buNone/>
            </a:pPr>
            <a:endParaRPr sz="1400" b="1">
              <a:solidFill>
                <a:srgbClr val="FFFFFF"/>
              </a:solidFill>
            </a:endParaRPr>
          </a:p>
          <a:p>
            <a:pPr marL="0" lvl="0" indent="0" algn="l" rtl="0">
              <a:spcBef>
                <a:spcPts val="0"/>
              </a:spcBef>
              <a:spcAft>
                <a:spcPts val="0"/>
              </a:spcAft>
              <a:buNone/>
            </a:pPr>
            <a:r>
              <a:rPr lang="en" sz="1400" b="1">
                <a:solidFill>
                  <a:srgbClr val="FFFFFF"/>
                </a:solidFill>
              </a:rPr>
              <a:t>We added 6 more morphological features to our model relating to the prefixes and suffixes and improved the accuracy of our model by almost 9%</a:t>
            </a:r>
            <a:endParaRPr sz="1400" b="1">
              <a:solidFill>
                <a:srgbClr val="FFFFFF"/>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96"/>
        <p:cNvGrpSpPr/>
        <p:nvPr/>
      </p:nvGrpSpPr>
      <p:grpSpPr>
        <a:xfrm>
          <a:off x="0" y="0"/>
          <a:ext cx="0" cy="0"/>
          <a:chOff x="0" y="0"/>
          <a:chExt cx="0" cy="0"/>
        </a:xfrm>
      </p:grpSpPr>
      <p:sp>
        <p:nvSpPr>
          <p:cNvPr id="297" name="Google Shape;297;p41"/>
          <p:cNvSpPr txBox="1">
            <a:spLocks noGrp="1"/>
          </p:cNvSpPr>
          <p:nvPr>
            <p:ph type="title"/>
          </p:nvPr>
        </p:nvSpPr>
        <p:spPr>
          <a:xfrm>
            <a:off x="311700" y="372725"/>
            <a:ext cx="8520600" cy="64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Montserrat"/>
                <a:ea typeface="Montserrat"/>
                <a:cs typeface="Montserrat"/>
                <a:sym typeface="Montserrat"/>
              </a:rPr>
              <a:t>Results - Bigram HMM </a:t>
            </a:r>
            <a:endParaRPr>
              <a:latin typeface="Montserrat"/>
              <a:ea typeface="Montserrat"/>
              <a:cs typeface="Montserrat"/>
              <a:sym typeface="Montserrat"/>
            </a:endParaRPr>
          </a:p>
        </p:txBody>
      </p:sp>
      <p:pic>
        <p:nvPicPr>
          <p:cNvPr id="298" name="Google Shape;298;p41"/>
          <p:cNvPicPr preferRelativeResize="0"/>
          <p:nvPr/>
        </p:nvPicPr>
        <p:blipFill rotWithShape="1">
          <a:blip r:embed="rId3">
            <a:alphaModFix/>
          </a:blip>
          <a:srcRect l="13994" t="8832" r="11328" b="14226"/>
          <a:stretch/>
        </p:blipFill>
        <p:spPr>
          <a:xfrm>
            <a:off x="1468150" y="1293925"/>
            <a:ext cx="6207677" cy="35976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302"/>
        <p:cNvGrpSpPr/>
        <p:nvPr/>
      </p:nvGrpSpPr>
      <p:grpSpPr>
        <a:xfrm>
          <a:off x="0" y="0"/>
          <a:ext cx="0" cy="0"/>
          <a:chOff x="0" y="0"/>
          <a:chExt cx="0" cy="0"/>
        </a:xfrm>
      </p:grpSpPr>
      <p:sp>
        <p:nvSpPr>
          <p:cNvPr id="303" name="Google Shape;303;p42"/>
          <p:cNvSpPr txBox="1">
            <a:spLocks noGrp="1"/>
          </p:cNvSpPr>
          <p:nvPr>
            <p:ph type="title"/>
          </p:nvPr>
        </p:nvSpPr>
        <p:spPr>
          <a:xfrm>
            <a:off x="311700" y="372725"/>
            <a:ext cx="8520600" cy="64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Montserrat"/>
                <a:ea typeface="Montserrat"/>
                <a:cs typeface="Montserrat"/>
                <a:sym typeface="Montserrat"/>
              </a:rPr>
              <a:t>Results - Trigram HMM </a:t>
            </a:r>
            <a:endParaRPr>
              <a:latin typeface="Montserrat"/>
              <a:ea typeface="Montserrat"/>
              <a:cs typeface="Montserrat"/>
              <a:sym typeface="Montserrat"/>
            </a:endParaRPr>
          </a:p>
        </p:txBody>
      </p:sp>
      <p:pic>
        <p:nvPicPr>
          <p:cNvPr id="304" name="Google Shape;304;p42"/>
          <p:cNvPicPr preferRelativeResize="0"/>
          <p:nvPr/>
        </p:nvPicPr>
        <p:blipFill rotWithShape="1">
          <a:blip r:embed="rId3">
            <a:alphaModFix/>
          </a:blip>
          <a:srcRect l="18307" t="14220" r="14654" b="15829"/>
          <a:stretch/>
        </p:blipFill>
        <p:spPr>
          <a:xfrm>
            <a:off x="1506963" y="1260675"/>
            <a:ext cx="6130075" cy="3597650"/>
          </a:xfrm>
          <a:prstGeom prst="rect">
            <a:avLst/>
          </a:prstGeom>
          <a:noFill/>
          <a:ln>
            <a:noFill/>
          </a:ln>
        </p:spPr>
      </p:pic>
      <p:sp>
        <p:nvSpPr>
          <p:cNvPr id="305" name="Google Shape;305;p42"/>
          <p:cNvSpPr/>
          <p:nvPr/>
        </p:nvSpPr>
        <p:spPr>
          <a:xfrm>
            <a:off x="2738015" y="2205925"/>
            <a:ext cx="266100" cy="266100"/>
          </a:xfrm>
          <a:prstGeom prst="ellipse">
            <a:avLst/>
          </a:prstGeom>
          <a:noFill/>
          <a:ln w="19050"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42"/>
          <p:cNvSpPr/>
          <p:nvPr/>
        </p:nvSpPr>
        <p:spPr>
          <a:xfrm>
            <a:off x="3815900" y="2217010"/>
            <a:ext cx="266100" cy="266100"/>
          </a:xfrm>
          <a:prstGeom prst="ellipse">
            <a:avLst/>
          </a:prstGeom>
          <a:noFill/>
          <a:ln w="19050"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42"/>
          <p:cNvSpPr/>
          <p:nvPr/>
        </p:nvSpPr>
        <p:spPr>
          <a:xfrm>
            <a:off x="2955530" y="2706070"/>
            <a:ext cx="266100" cy="266100"/>
          </a:xfrm>
          <a:prstGeom prst="ellipse">
            <a:avLst/>
          </a:prstGeom>
          <a:noFill/>
          <a:ln w="19050"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42"/>
          <p:cNvSpPr/>
          <p:nvPr/>
        </p:nvSpPr>
        <p:spPr>
          <a:xfrm>
            <a:off x="4501700" y="2717155"/>
            <a:ext cx="266100" cy="266100"/>
          </a:xfrm>
          <a:prstGeom prst="ellipse">
            <a:avLst/>
          </a:prstGeom>
          <a:noFill/>
          <a:ln w="19050"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42"/>
          <p:cNvSpPr/>
          <p:nvPr/>
        </p:nvSpPr>
        <p:spPr>
          <a:xfrm>
            <a:off x="6505070" y="3209006"/>
            <a:ext cx="266100" cy="266100"/>
          </a:xfrm>
          <a:prstGeom prst="ellipse">
            <a:avLst/>
          </a:prstGeom>
          <a:noFill/>
          <a:ln w="19050"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313"/>
        <p:cNvGrpSpPr/>
        <p:nvPr/>
      </p:nvGrpSpPr>
      <p:grpSpPr>
        <a:xfrm>
          <a:off x="0" y="0"/>
          <a:ext cx="0" cy="0"/>
          <a:chOff x="0" y="0"/>
          <a:chExt cx="0" cy="0"/>
        </a:xfrm>
      </p:grpSpPr>
      <p:sp>
        <p:nvSpPr>
          <p:cNvPr id="314" name="Google Shape;314;p43"/>
          <p:cNvSpPr txBox="1">
            <a:spLocks noGrp="1"/>
          </p:cNvSpPr>
          <p:nvPr>
            <p:ph type="title"/>
          </p:nvPr>
        </p:nvSpPr>
        <p:spPr>
          <a:xfrm>
            <a:off x="311700" y="372725"/>
            <a:ext cx="8520600" cy="64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Montserrat"/>
                <a:ea typeface="Montserrat"/>
                <a:cs typeface="Montserrat"/>
                <a:sym typeface="Montserrat"/>
              </a:rPr>
              <a:t>Results - Improved Trigram HMM </a:t>
            </a:r>
            <a:endParaRPr>
              <a:latin typeface="Montserrat"/>
              <a:ea typeface="Montserrat"/>
              <a:cs typeface="Montserrat"/>
              <a:sym typeface="Montserrat"/>
            </a:endParaRPr>
          </a:p>
        </p:txBody>
      </p:sp>
      <p:pic>
        <p:nvPicPr>
          <p:cNvPr id="315" name="Google Shape;315;p43"/>
          <p:cNvPicPr preferRelativeResize="0"/>
          <p:nvPr/>
        </p:nvPicPr>
        <p:blipFill rotWithShape="1">
          <a:blip r:embed="rId3">
            <a:alphaModFix/>
          </a:blip>
          <a:srcRect l="18120" t="11806" r="14238" b="18248"/>
          <a:stretch/>
        </p:blipFill>
        <p:spPr>
          <a:xfrm>
            <a:off x="1479250" y="1250425"/>
            <a:ext cx="6185501" cy="3597650"/>
          </a:xfrm>
          <a:prstGeom prst="rect">
            <a:avLst/>
          </a:prstGeom>
          <a:noFill/>
          <a:ln>
            <a:noFill/>
          </a:ln>
        </p:spPr>
      </p:pic>
      <p:sp>
        <p:nvSpPr>
          <p:cNvPr id="316" name="Google Shape;316;p43"/>
          <p:cNvSpPr/>
          <p:nvPr/>
        </p:nvSpPr>
        <p:spPr>
          <a:xfrm>
            <a:off x="2726930" y="2183755"/>
            <a:ext cx="266100" cy="266100"/>
          </a:xfrm>
          <a:prstGeom prst="ellipse">
            <a:avLst/>
          </a:prstGeom>
          <a:noFill/>
          <a:ln w="19050"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43"/>
          <p:cNvSpPr/>
          <p:nvPr/>
        </p:nvSpPr>
        <p:spPr>
          <a:xfrm>
            <a:off x="3804815" y="2183755"/>
            <a:ext cx="266100" cy="266100"/>
          </a:xfrm>
          <a:prstGeom prst="ellipse">
            <a:avLst/>
          </a:prstGeom>
          <a:noFill/>
          <a:ln w="19050"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43"/>
          <p:cNvSpPr/>
          <p:nvPr/>
        </p:nvSpPr>
        <p:spPr>
          <a:xfrm>
            <a:off x="6165606" y="2129293"/>
            <a:ext cx="363600" cy="363600"/>
          </a:xfrm>
          <a:prstGeom prst="ellipse">
            <a:avLst/>
          </a:prstGeom>
          <a:noFill/>
          <a:ln w="38100" cap="flat" cmpd="sng">
            <a:solidFill>
              <a:srgbClr val="674EA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43"/>
          <p:cNvSpPr/>
          <p:nvPr/>
        </p:nvSpPr>
        <p:spPr>
          <a:xfrm>
            <a:off x="2955530" y="2683899"/>
            <a:ext cx="266100" cy="266100"/>
          </a:xfrm>
          <a:prstGeom prst="ellipse">
            <a:avLst/>
          </a:prstGeom>
          <a:noFill/>
          <a:ln w="19050"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43"/>
          <p:cNvSpPr/>
          <p:nvPr/>
        </p:nvSpPr>
        <p:spPr>
          <a:xfrm>
            <a:off x="4490615" y="2683899"/>
            <a:ext cx="266100" cy="266100"/>
          </a:xfrm>
          <a:prstGeom prst="ellipse">
            <a:avLst/>
          </a:prstGeom>
          <a:noFill/>
          <a:ln w="19050"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43"/>
          <p:cNvSpPr/>
          <p:nvPr/>
        </p:nvSpPr>
        <p:spPr>
          <a:xfrm>
            <a:off x="6406700" y="3185440"/>
            <a:ext cx="266100" cy="266100"/>
          </a:xfrm>
          <a:prstGeom prst="ellipse">
            <a:avLst/>
          </a:prstGeom>
          <a:noFill/>
          <a:ln w="19050"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43"/>
          <p:cNvSpPr/>
          <p:nvPr/>
        </p:nvSpPr>
        <p:spPr>
          <a:xfrm>
            <a:off x="2539865" y="3261208"/>
            <a:ext cx="363600" cy="363600"/>
          </a:xfrm>
          <a:prstGeom prst="ellipse">
            <a:avLst/>
          </a:prstGeom>
          <a:noFill/>
          <a:ln w="38100" cap="flat" cmpd="sng">
            <a:solidFill>
              <a:srgbClr val="674EA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43"/>
          <p:cNvSpPr/>
          <p:nvPr/>
        </p:nvSpPr>
        <p:spPr>
          <a:xfrm>
            <a:off x="3084351" y="3140667"/>
            <a:ext cx="363600" cy="363600"/>
          </a:xfrm>
          <a:prstGeom prst="ellipse">
            <a:avLst/>
          </a:prstGeom>
          <a:noFill/>
          <a:ln w="38100" cap="flat" cmpd="sng">
            <a:solidFill>
              <a:srgbClr val="674EA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43"/>
          <p:cNvSpPr/>
          <p:nvPr/>
        </p:nvSpPr>
        <p:spPr>
          <a:xfrm>
            <a:off x="4543236" y="3119893"/>
            <a:ext cx="363600" cy="363600"/>
          </a:xfrm>
          <a:prstGeom prst="ellipse">
            <a:avLst/>
          </a:prstGeom>
          <a:noFill/>
          <a:ln w="38100"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43"/>
          <p:cNvSpPr/>
          <p:nvPr/>
        </p:nvSpPr>
        <p:spPr>
          <a:xfrm>
            <a:off x="5217951" y="3121289"/>
            <a:ext cx="363600" cy="363600"/>
          </a:xfrm>
          <a:prstGeom prst="ellipse">
            <a:avLst/>
          </a:prstGeom>
          <a:noFill/>
          <a:ln w="38100"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329"/>
        <p:cNvGrpSpPr/>
        <p:nvPr/>
      </p:nvGrpSpPr>
      <p:grpSpPr>
        <a:xfrm>
          <a:off x="0" y="0"/>
          <a:ext cx="0" cy="0"/>
          <a:chOff x="0" y="0"/>
          <a:chExt cx="0" cy="0"/>
        </a:xfrm>
      </p:grpSpPr>
      <p:sp>
        <p:nvSpPr>
          <p:cNvPr id="330" name="Google Shape;330;p44"/>
          <p:cNvSpPr txBox="1">
            <a:spLocks noGrp="1"/>
          </p:cNvSpPr>
          <p:nvPr>
            <p:ph type="title"/>
          </p:nvPr>
        </p:nvSpPr>
        <p:spPr>
          <a:xfrm>
            <a:off x="311700" y="372725"/>
            <a:ext cx="8520600" cy="64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Montserrat"/>
                <a:ea typeface="Montserrat"/>
                <a:cs typeface="Montserrat"/>
                <a:sym typeface="Montserrat"/>
              </a:rPr>
              <a:t>Results - Decision Tree</a:t>
            </a:r>
            <a:endParaRPr>
              <a:latin typeface="Montserrat"/>
              <a:ea typeface="Montserrat"/>
              <a:cs typeface="Montserrat"/>
              <a:sym typeface="Montserrat"/>
            </a:endParaRPr>
          </a:p>
        </p:txBody>
      </p:sp>
      <p:pic>
        <p:nvPicPr>
          <p:cNvPr id="331" name="Google Shape;331;p44"/>
          <p:cNvPicPr preferRelativeResize="0"/>
          <p:nvPr/>
        </p:nvPicPr>
        <p:blipFill rotWithShape="1">
          <a:blip r:embed="rId3">
            <a:alphaModFix/>
          </a:blip>
          <a:srcRect l="18907" t="16162" r="13974" b="22242"/>
          <a:stretch/>
        </p:blipFill>
        <p:spPr>
          <a:xfrm>
            <a:off x="1503488" y="1490175"/>
            <a:ext cx="6137026" cy="3168126"/>
          </a:xfrm>
          <a:prstGeom prst="rect">
            <a:avLst/>
          </a:prstGeom>
          <a:noFill/>
          <a:ln>
            <a:noFill/>
          </a:ln>
        </p:spPr>
      </p:pic>
      <p:sp>
        <p:nvSpPr>
          <p:cNvPr id="332" name="Google Shape;332;p44"/>
          <p:cNvSpPr/>
          <p:nvPr/>
        </p:nvSpPr>
        <p:spPr>
          <a:xfrm>
            <a:off x="2551856" y="3237793"/>
            <a:ext cx="363600" cy="363600"/>
          </a:xfrm>
          <a:prstGeom prst="ellipse">
            <a:avLst/>
          </a:prstGeom>
          <a:noFill/>
          <a:ln w="38100" cap="flat" cmpd="sng">
            <a:solidFill>
              <a:srgbClr val="674EA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44"/>
          <p:cNvSpPr/>
          <p:nvPr/>
        </p:nvSpPr>
        <p:spPr>
          <a:xfrm>
            <a:off x="6685715" y="2640433"/>
            <a:ext cx="363600" cy="363600"/>
          </a:xfrm>
          <a:prstGeom prst="ellipse">
            <a:avLst/>
          </a:prstGeom>
          <a:noFill/>
          <a:ln w="38100" cap="flat" cmpd="sng">
            <a:solidFill>
              <a:srgbClr val="674EA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44"/>
          <p:cNvSpPr/>
          <p:nvPr/>
        </p:nvSpPr>
        <p:spPr>
          <a:xfrm>
            <a:off x="6055176" y="2143017"/>
            <a:ext cx="363600" cy="363600"/>
          </a:xfrm>
          <a:prstGeom prst="ellipse">
            <a:avLst/>
          </a:prstGeom>
          <a:noFill/>
          <a:ln w="38100" cap="flat" cmpd="sng">
            <a:solidFill>
              <a:srgbClr val="674EA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44"/>
          <p:cNvSpPr/>
          <p:nvPr/>
        </p:nvSpPr>
        <p:spPr>
          <a:xfrm>
            <a:off x="2519997" y="3749023"/>
            <a:ext cx="363600" cy="363600"/>
          </a:xfrm>
          <a:prstGeom prst="ellipse">
            <a:avLst/>
          </a:prstGeom>
          <a:noFill/>
          <a:ln w="38100" cap="flat" cmpd="sng">
            <a:solidFill>
              <a:srgbClr val="674EA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44"/>
          <p:cNvSpPr/>
          <p:nvPr/>
        </p:nvSpPr>
        <p:spPr>
          <a:xfrm>
            <a:off x="2650226" y="4239478"/>
            <a:ext cx="363600" cy="363600"/>
          </a:xfrm>
          <a:prstGeom prst="ellipse">
            <a:avLst/>
          </a:prstGeom>
          <a:noFill/>
          <a:ln w="38100" cap="flat" cmpd="sng">
            <a:solidFill>
              <a:srgbClr val="674EA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340"/>
        <p:cNvGrpSpPr/>
        <p:nvPr/>
      </p:nvGrpSpPr>
      <p:grpSpPr>
        <a:xfrm>
          <a:off x="0" y="0"/>
          <a:ext cx="0" cy="0"/>
          <a:chOff x="0" y="0"/>
          <a:chExt cx="0" cy="0"/>
        </a:xfrm>
      </p:grpSpPr>
      <p:sp>
        <p:nvSpPr>
          <p:cNvPr id="341" name="Google Shape;341;p45"/>
          <p:cNvSpPr txBox="1">
            <a:spLocks noGrp="1"/>
          </p:cNvSpPr>
          <p:nvPr>
            <p:ph type="title"/>
          </p:nvPr>
        </p:nvSpPr>
        <p:spPr>
          <a:xfrm>
            <a:off x="311700" y="372725"/>
            <a:ext cx="8520600" cy="64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Montserrat"/>
                <a:ea typeface="Montserrat"/>
                <a:cs typeface="Montserrat"/>
                <a:sym typeface="Montserrat"/>
              </a:rPr>
              <a:t>Results - Improved Decision Tree </a:t>
            </a:r>
            <a:endParaRPr>
              <a:latin typeface="Montserrat"/>
              <a:ea typeface="Montserrat"/>
              <a:cs typeface="Montserrat"/>
              <a:sym typeface="Montserrat"/>
            </a:endParaRPr>
          </a:p>
        </p:txBody>
      </p:sp>
      <p:pic>
        <p:nvPicPr>
          <p:cNvPr id="342" name="Google Shape;342;p45"/>
          <p:cNvPicPr preferRelativeResize="0"/>
          <p:nvPr/>
        </p:nvPicPr>
        <p:blipFill rotWithShape="1">
          <a:blip r:embed="rId3">
            <a:alphaModFix/>
          </a:blip>
          <a:srcRect l="15133" t="9898" r="10973" b="22167"/>
          <a:stretch/>
        </p:blipFill>
        <p:spPr>
          <a:xfrm>
            <a:off x="1548225" y="1507575"/>
            <a:ext cx="6047525" cy="3127399"/>
          </a:xfrm>
          <a:prstGeom prst="rect">
            <a:avLst/>
          </a:prstGeom>
          <a:noFill/>
          <a:ln>
            <a:noFill/>
          </a:ln>
        </p:spPr>
      </p:pic>
      <p:sp>
        <p:nvSpPr>
          <p:cNvPr id="343" name="Google Shape;343;p45"/>
          <p:cNvSpPr/>
          <p:nvPr/>
        </p:nvSpPr>
        <p:spPr>
          <a:xfrm>
            <a:off x="5096690" y="2159865"/>
            <a:ext cx="266100" cy="266100"/>
          </a:xfrm>
          <a:prstGeom prst="ellipse">
            <a:avLst/>
          </a:prstGeom>
          <a:noFill/>
          <a:ln w="19050" cap="flat" cmpd="sng">
            <a:solidFill>
              <a:srgbClr val="A64D7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45"/>
          <p:cNvSpPr/>
          <p:nvPr/>
        </p:nvSpPr>
        <p:spPr>
          <a:xfrm>
            <a:off x="3452149" y="2159865"/>
            <a:ext cx="266100" cy="266100"/>
          </a:xfrm>
          <a:prstGeom prst="ellipse">
            <a:avLst/>
          </a:prstGeom>
          <a:noFill/>
          <a:ln w="19050" cap="flat" cmpd="sng">
            <a:solidFill>
              <a:srgbClr val="A64D7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45"/>
          <p:cNvSpPr/>
          <p:nvPr/>
        </p:nvSpPr>
        <p:spPr>
          <a:xfrm>
            <a:off x="1863034" y="2648924"/>
            <a:ext cx="266100" cy="266100"/>
          </a:xfrm>
          <a:prstGeom prst="ellipse">
            <a:avLst/>
          </a:prstGeom>
          <a:noFill/>
          <a:ln w="19050" cap="flat" cmpd="sng">
            <a:solidFill>
              <a:srgbClr val="A64D7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45"/>
          <p:cNvSpPr/>
          <p:nvPr/>
        </p:nvSpPr>
        <p:spPr>
          <a:xfrm>
            <a:off x="3267890" y="2648924"/>
            <a:ext cx="266100" cy="266100"/>
          </a:xfrm>
          <a:prstGeom prst="ellipse">
            <a:avLst/>
          </a:prstGeom>
          <a:noFill/>
          <a:ln w="19050" cap="flat" cmpd="sng">
            <a:solidFill>
              <a:srgbClr val="A64D7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45"/>
          <p:cNvSpPr/>
          <p:nvPr/>
        </p:nvSpPr>
        <p:spPr>
          <a:xfrm>
            <a:off x="4128260" y="2648924"/>
            <a:ext cx="266100" cy="266100"/>
          </a:xfrm>
          <a:prstGeom prst="ellipse">
            <a:avLst/>
          </a:prstGeom>
          <a:noFill/>
          <a:ln w="19050" cap="flat" cmpd="sng">
            <a:solidFill>
              <a:srgbClr val="A64D7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45"/>
          <p:cNvSpPr/>
          <p:nvPr/>
        </p:nvSpPr>
        <p:spPr>
          <a:xfrm>
            <a:off x="2810690" y="3126899"/>
            <a:ext cx="266100" cy="266100"/>
          </a:xfrm>
          <a:prstGeom prst="ellipse">
            <a:avLst/>
          </a:prstGeom>
          <a:noFill/>
          <a:ln w="19050" cap="flat" cmpd="sng">
            <a:solidFill>
              <a:srgbClr val="A64D7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45"/>
          <p:cNvSpPr/>
          <p:nvPr/>
        </p:nvSpPr>
        <p:spPr>
          <a:xfrm>
            <a:off x="5315601" y="3139380"/>
            <a:ext cx="266100" cy="266100"/>
          </a:xfrm>
          <a:prstGeom prst="ellipse">
            <a:avLst/>
          </a:prstGeom>
          <a:noFill/>
          <a:ln w="19050" cap="flat" cmpd="sng">
            <a:solidFill>
              <a:srgbClr val="A64D7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45"/>
          <p:cNvSpPr/>
          <p:nvPr/>
        </p:nvSpPr>
        <p:spPr>
          <a:xfrm>
            <a:off x="5674430" y="3139380"/>
            <a:ext cx="266100" cy="266100"/>
          </a:xfrm>
          <a:prstGeom prst="ellipse">
            <a:avLst/>
          </a:prstGeom>
          <a:noFill/>
          <a:ln w="19050" cap="flat" cmpd="sng">
            <a:solidFill>
              <a:srgbClr val="A64D7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45"/>
          <p:cNvSpPr/>
          <p:nvPr/>
        </p:nvSpPr>
        <p:spPr>
          <a:xfrm>
            <a:off x="6468290" y="3137984"/>
            <a:ext cx="266100" cy="266100"/>
          </a:xfrm>
          <a:prstGeom prst="ellipse">
            <a:avLst/>
          </a:prstGeom>
          <a:noFill/>
          <a:ln w="19050" cap="flat" cmpd="sng">
            <a:solidFill>
              <a:srgbClr val="A64D7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45"/>
          <p:cNvSpPr/>
          <p:nvPr/>
        </p:nvSpPr>
        <p:spPr>
          <a:xfrm>
            <a:off x="1777145" y="3247439"/>
            <a:ext cx="266100" cy="266100"/>
          </a:xfrm>
          <a:prstGeom prst="ellipse">
            <a:avLst/>
          </a:prstGeom>
          <a:noFill/>
          <a:ln w="19050" cap="flat" cmpd="sng">
            <a:solidFill>
              <a:srgbClr val="A64D7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45"/>
          <p:cNvSpPr/>
          <p:nvPr/>
        </p:nvSpPr>
        <p:spPr>
          <a:xfrm>
            <a:off x="2093030" y="3726809"/>
            <a:ext cx="266100" cy="266100"/>
          </a:xfrm>
          <a:prstGeom prst="ellipse">
            <a:avLst/>
          </a:prstGeom>
          <a:noFill/>
          <a:ln w="19050" cap="flat" cmpd="sng">
            <a:solidFill>
              <a:srgbClr val="A64D7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45"/>
          <p:cNvSpPr/>
          <p:nvPr/>
        </p:nvSpPr>
        <p:spPr>
          <a:xfrm>
            <a:off x="2440775" y="3726809"/>
            <a:ext cx="266100" cy="266100"/>
          </a:xfrm>
          <a:prstGeom prst="ellipse">
            <a:avLst/>
          </a:prstGeom>
          <a:noFill/>
          <a:ln w="19050" cap="flat" cmpd="sng">
            <a:solidFill>
              <a:srgbClr val="A64D7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45"/>
          <p:cNvSpPr/>
          <p:nvPr/>
        </p:nvSpPr>
        <p:spPr>
          <a:xfrm>
            <a:off x="1940630" y="4215869"/>
            <a:ext cx="266100" cy="266100"/>
          </a:xfrm>
          <a:prstGeom prst="ellipse">
            <a:avLst/>
          </a:prstGeom>
          <a:noFill/>
          <a:ln w="19050" cap="flat" cmpd="sng">
            <a:solidFill>
              <a:srgbClr val="A64D7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80"/>
        <p:cNvGrpSpPr/>
        <p:nvPr/>
      </p:nvGrpSpPr>
      <p:grpSpPr>
        <a:xfrm>
          <a:off x="0" y="0"/>
          <a:ext cx="0" cy="0"/>
          <a:chOff x="0" y="0"/>
          <a:chExt cx="0" cy="0"/>
        </a:xfrm>
      </p:grpSpPr>
      <p:sp>
        <p:nvSpPr>
          <p:cNvPr id="81" name="Google Shape;81;p15"/>
          <p:cNvSpPr txBox="1">
            <a:spLocks noGrp="1"/>
          </p:cNvSpPr>
          <p:nvPr>
            <p:ph type="title"/>
          </p:nvPr>
        </p:nvSpPr>
        <p:spPr>
          <a:xfrm>
            <a:off x="311700" y="372725"/>
            <a:ext cx="8520600" cy="645000"/>
          </a:xfrm>
          <a:prstGeom prst="rect">
            <a:avLst/>
          </a:prstGeom>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latin typeface="Montserrat"/>
                <a:ea typeface="Montserrat"/>
                <a:cs typeface="Montserrat"/>
                <a:sym typeface="Montserrat"/>
              </a:rPr>
              <a:t>Motivation</a:t>
            </a:r>
            <a:endParaRPr>
              <a:solidFill>
                <a:srgbClr val="FFFFFF"/>
              </a:solidFill>
              <a:latin typeface="Montserrat"/>
              <a:ea typeface="Montserrat"/>
              <a:cs typeface="Montserrat"/>
              <a:sym typeface="Montserrat"/>
            </a:endParaRPr>
          </a:p>
        </p:txBody>
      </p:sp>
      <p:sp>
        <p:nvSpPr>
          <p:cNvPr id="82" name="Google Shape;82;p15"/>
          <p:cNvSpPr txBox="1">
            <a:spLocks noGrp="1"/>
          </p:cNvSpPr>
          <p:nvPr>
            <p:ph type="body" idx="1"/>
          </p:nvPr>
        </p:nvSpPr>
        <p:spPr>
          <a:xfrm>
            <a:off x="311700" y="1570200"/>
            <a:ext cx="8520600" cy="3150900"/>
          </a:xfrm>
          <a:prstGeom prst="rect">
            <a:avLst/>
          </a:prstGeom>
          <a:ln>
            <a:noFill/>
          </a:ln>
        </p:spPr>
        <p:txBody>
          <a:bodyPr spcFirstLastPara="1" wrap="square" lIns="91425" tIns="91425" rIns="91425" bIns="91425" anchor="t" anchorCtr="0">
            <a:noAutofit/>
          </a:bodyPr>
          <a:lstStyle/>
          <a:p>
            <a:pPr marL="457200" lvl="0" indent="0" algn="l" rtl="0">
              <a:spcBef>
                <a:spcPts val="0"/>
              </a:spcBef>
              <a:spcAft>
                <a:spcPts val="0"/>
              </a:spcAft>
              <a:buNone/>
            </a:pPr>
            <a:endParaRPr sz="2400" dirty="0">
              <a:solidFill>
                <a:srgbClr val="000000"/>
              </a:solidFill>
              <a:latin typeface="Arial"/>
              <a:ea typeface="Arial"/>
              <a:cs typeface="Arial"/>
              <a:sym typeface="Arial"/>
            </a:endParaRPr>
          </a:p>
          <a:p>
            <a:pPr marL="457200" lvl="0" indent="-342900" algn="l" rtl="0">
              <a:spcBef>
                <a:spcPts val="1000"/>
              </a:spcBef>
              <a:spcAft>
                <a:spcPts val="0"/>
              </a:spcAft>
              <a:buClr>
                <a:srgbClr val="FFFFFF"/>
              </a:buClr>
              <a:buSzPts val="1800"/>
              <a:buChar char="●"/>
            </a:pPr>
            <a:r>
              <a:rPr lang="en" dirty="0">
                <a:solidFill>
                  <a:srgbClr val="FFFFFF"/>
                </a:solidFill>
              </a:rPr>
              <a:t>POS Tagger is basic building block for various NLP tools</a:t>
            </a:r>
            <a:endParaRPr dirty="0">
              <a:solidFill>
                <a:srgbClr val="FFFFFF"/>
              </a:solidFill>
            </a:endParaRPr>
          </a:p>
          <a:p>
            <a:pPr marL="457200" lvl="0" indent="-342900" algn="l" rtl="0">
              <a:spcBef>
                <a:spcPts val="1000"/>
              </a:spcBef>
              <a:spcAft>
                <a:spcPts val="0"/>
              </a:spcAft>
              <a:buClr>
                <a:srgbClr val="FFFFFF"/>
              </a:buClr>
              <a:buSzPts val="1800"/>
              <a:buChar char="●"/>
            </a:pPr>
            <a:r>
              <a:rPr lang="en" dirty="0">
                <a:solidFill>
                  <a:srgbClr val="FFFFFF"/>
                </a:solidFill>
              </a:rPr>
              <a:t>Less work done in generating and improving Hindi POS Taggers</a:t>
            </a:r>
            <a:endParaRPr dirty="0">
              <a:solidFill>
                <a:srgbClr val="FFFFFF"/>
              </a:solidFill>
            </a:endParaRPr>
          </a:p>
          <a:p>
            <a:pPr marL="457200" lvl="0" indent="-342900" algn="l" rtl="0">
              <a:spcBef>
                <a:spcPts val="1000"/>
              </a:spcBef>
              <a:spcAft>
                <a:spcPts val="0"/>
              </a:spcAft>
              <a:buClr>
                <a:srgbClr val="FFFFFF"/>
              </a:buClr>
              <a:buSzPts val="1800"/>
              <a:buChar char="●"/>
            </a:pPr>
            <a:r>
              <a:rPr lang="en" dirty="0">
                <a:solidFill>
                  <a:srgbClr val="FF9900"/>
                </a:solidFill>
              </a:rPr>
              <a:t>Wide Applications</a:t>
            </a:r>
            <a:r>
              <a:rPr lang="en" dirty="0">
                <a:solidFill>
                  <a:srgbClr val="FFFFFF"/>
                </a:solidFill>
              </a:rPr>
              <a:t> - Information retrieval, Machine Translation, Word Sense Disambiguation, Question Answering System etc</a:t>
            </a:r>
            <a:endParaRPr dirty="0">
              <a:solidFill>
                <a:srgbClr val="FFFFFF"/>
              </a:solidFill>
            </a:endParaRPr>
          </a:p>
        </p:txBody>
      </p:sp>
      <p:sp>
        <p:nvSpPr>
          <p:cNvPr id="83" name="Google Shape;83;p15"/>
          <p:cNvSpPr/>
          <p:nvPr/>
        </p:nvSpPr>
        <p:spPr>
          <a:xfrm>
            <a:off x="4648950" y="229750"/>
            <a:ext cx="1624275" cy="1624275"/>
          </a:xfrm>
          <a:prstGeom prst="flowChartOffpageConnector">
            <a:avLst/>
          </a:prstGeom>
          <a:solidFill>
            <a:srgbClr val="FFFFFF"/>
          </a:solidFill>
          <a:ln w="38100"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800"/>
              <a:t>260 million </a:t>
            </a:r>
            <a:r>
              <a:rPr lang="en" sz="1200"/>
              <a:t>native speakers</a:t>
            </a:r>
            <a:endParaRPr/>
          </a:p>
        </p:txBody>
      </p:sp>
      <p:sp>
        <p:nvSpPr>
          <p:cNvPr id="84" name="Google Shape;84;p15"/>
          <p:cNvSpPr/>
          <p:nvPr/>
        </p:nvSpPr>
        <p:spPr>
          <a:xfrm>
            <a:off x="6696325" y="229750"/>
            <a:ext cx="1624275" cy="1624275"/>
          </a:xfrm>
          <a:prstGeom prst="flowChartOffpageConnector">
            <a:avLst/>
          </a:prstGeom>
          <a:solidFill>
            <a:srgbClr val="FFFFFF"/>
          </a:solidFill>
          <a:ln w="38100"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800"/>
              <a:t>Rank 4</a:t>
            </a:r>
            <a:endParaRPr sz="1800"/>
          </a:p>
          <a:p>
            <a:pPr marL="0" lvl="0" indent="0" algn="ctr" rtl="0">
              <a:lnSpc>
                <a:spcPct val="115000"/>
              </a:lnSpc>
              <a:spcBef>
                <a:spcPts val="0"/>
              </a:spcBef>
              <a:spcAft>
                <a:spcPts val="0"/>
              </a:spcAft>
              <a:buNone/>
            </a:pPr>
            <a:r>
              <a:rPr lang="en" sz="1200"/>
              <a:t>Most spoken </a:t>
            </a:r>
            <a:endParaRPr sz="1200"/>
          </a:p>
          <a:p>
            <a:pPr marL="0" lvl="0" indent="0" algn="ctr" rtl="0">
              <a:lnSpc>
                <a:spcPct val="115000"/>
              </a:lnSpc>
              <a:spcBef>
                <a:spcPts val="0"/>
              </a:spcBef>
              <a:spcAft>
                <a:spcPts val="0"/>
              </a:spcAft>
              <a:buNone/>
            </a:pPr>
            <a:r>
              <a:rPr lang="en" sz="1200"/>
              <a:t>first language</a:t>
            </a:r>
            <a:endParaRPr sz="180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359"/>
        <p:cNvGrpSpPr/>
        <p:nvPr/>
      </p:nvGrpSpPr>
      <p:grpSpPr>
        <a:xfrm>
          <a:off x="0" y="0"/>
          <a:ext cx="0" cy="0"/>
          <a:chOff x="0" y="0"/>
          <a:chExt cx="0" cy="0"/>
        </a:xfrm>
      </p:grpSpPr>
      <p:sp>
        <p:nvSpPr>
          <p:cNvPr id="360" name="Google Shape;360;p46"/>
          <p:cNvSpPr txBox="1">
            <a:spLocks noGrp="1"/>
          </p:cNvSpPr>
          <p:nvPr>
            <p:ph type="title"/>
          </p:nvPr>
        </p:nvSpPr>
        <p:spPr>
          <a:xfrm>
            <a:off x="311700" y="372725"/>
            <a:ext cx="8520600" cy="64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Montserrat"/>
                <a:ea typeface="Montserrat"/>
                <a:cs typeface="Montserrat"/>
                <a:sym typeface="Montserrat"/>
              </a:rPr>
              <a:t>Results</a:t>
            </a:r>
            <a:endParaRPr>
              <a:latin typeface="Montserrat"/>
              <a:ea typeface="Montserrat"/>
              <a:cs typeface="Montserrat"/>
              <a:sym typeface="Montserrat"/>
            </a:endParaRPr>
          </a:p>
        </p:txBody>
      </p:sp>
      <p:sp>
        <p:nvSpPr>
          <p:cNvPr id="361" name="Google Shape;361;p46"/>
          <p:cNvSpPr txBox="1">
            <a:spLocks noGrp="1"/>
          </p:cNvSpPr>
          <p:nvPr>
            <p:ph type="body" idx="1"/>
          </p:nvPr>
        </p:nvSpPr>
        <p:spPr>
          <a:xfrm>
            <a:off x="311700" y="1417800"/>
            <a:ext cx="8520600" cy="31509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a:solidFill>
                  <a:srgbClr val="FFFFFF"/>
                </a:solidFill>
              </a:rPr>
              <a:t>&lt; about smoothing &gt;</a:t>
            </a:r>
            <a:endParaRPr>
              <a:solidFill>
                <a:srgbClr val="FFFFFF"/>
              </a:solidFill>
            </a:endParaRPr>
          </a:p>
        </p:txBody>
      </p:sp>
      <p:pic>
        <p:nvPicPr>
          <p:cNvPr id="362" name="Google Shape;362;p46" title="Chart"/>
          <p:cNvPicPr preferRelativeResize="0"/>
          <p:nvPr/>
        </p:nvPicPr>
        <p:blipFill>
          <a:blip r:embed="rId3">
            <a:alphaModFix/>
          </a:blip>
          <a:stretch>
            <a:fillRect/>
          </a:stretch>
        </p:blipFill>
        <p:spPr>
          <a:xfrm>
            <a:off x="311700" y="0"/>
            <a:ext cx="8520600" cy="5143499"/>
          </a:xfrm>
          <a:prstGeom prst="rect">
            <a:avLst/>
          </a:prstGeom>
          <a:noFill/>
          <a:ln>
            <a:noFill/>
          </a:ln>
        </p:spPr>
      </p:pic>
      <p:sp>
        <p:nvSpPr>
          <p:cNvPr id="363" name="Google Shape;363;p46"/>
          <p:cNvSpPr txBox="1"/>
          <p:nvPr/>
        </p:nvSpPr>
        <p:spPr>
          <a:xfrm>
            <a:off x="387900" y="281300"/>
            <a:ext cx="2712300" cy="645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latin typeface="Lato"/>
                <a:ea typeface="Lato"/>
                <a:cs typeface="Lato"/>
                <a:sym typeface="Lato"/>
              </a:rPr>
              <a:t>Results for Bigram HMM</a:t>
            </a:r>
            <a:endParaRPr sz="1800" b="1">
              <a:latin typeface="Lato"/>
              <a:ea typeface="Lato"/>
              <a:cs typeface="Lato"/>
              <a:sym typeface="Lato"/>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367"/>
        <p:cNvGrpSpPr/>
        <p:nvPr/>
      </p:nvGrpSpPr>
      <p:grpSpPr>
        <a:xfrm>
          <a:off x="0" y="0"/>
          <a:ext cx="0" cy="0"/>
          <a:chOff x="0" y="0"/>
          <a:chExt cx="0" cy="0"/>
        </a:xfrm>
      </p:grpSpPr>
      <p:sp>
        <p:nvSpPr>
          <p:cNvPr id="368" name="Google Shape;368;p47"/>
          <p:cNvSpPr txBox="1">
            <a:spLocks noGrp="1"/>
          </p:cNvSpPr>
          <p:nvPr>
            <p:ph type="title"/>
          </p:nvPr>
        </p:nvSpPr>
        <p:spPr>
          <a:xfrm>
            <a:off x="311700" y="372725"/>
            <a:ext cx="8520600" cy="64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Montserrat"/>
                <a:ea typeface="Montserrat"/>
                <a:cs typeface="Montserrat"/>
                <a:sym typeface="Montserrat"/>
              </a:rPr>
              <a:t>Results</a:t>
            </a:r>
            <a:endParaRPr>
              <a:latin typeface="Montserrat"/>
              <a:ea typeface="Montserrat"/>
              <a:cs typeface="Montserrat"/>
              <a:sym typeface="Montserrat"/>
            </a:endParaRPr>
          </a:p>
        </p:txBody>
      </p:sp>
      <p:sp>
        <p:nvSpPr>
          <p:cNvPr id="369" name="Google Shape;369;p47"/>
          <p:cNvSpPr txBox="1">
            <a:spLocks noGrp="1"/>
          </p:cNvSpPr>
          <p:nvPr>
            <p:ph type="body" idx="1"/>
          </p:nvPr>
        </p:nvSpPr>
        <p:spPr>
          <a:xfrm>
            <a:off x="311700" y="1417800"/>
            <a:ext cx="8520600" cy="31509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endParaRPr>
              <a:solidFill>
                <a:srgbClr val="FFFFFF"/>
              </a:solidFill>
            </a:endParaRPr>
          </a:p>
        </p:txBody>
      </p:sp>
      <p:pic>
        <p:nvPicPr>
          <p:cNvPr id="370" name="Google Shape;370;p47" title="Chart"/>
          <p:cNvPicPr preferRelativeResize="0"/>
          <p:nvPr/>
        </p:nvPicPr>
        <p:blipFill>
          <a:blip r:embed="rId3">
            <a:alphaModFix/>
          </a:blip>
          <a:stretch>
            <a:fillRect/>
          </a:stretch>
        </p:blipFill>
        <p:spPr>
          <a:xfrm>
            <a:off x="311700" y="0"/>
            <a:ext cx="8520599" cy="5143501"/>
          </a:xfrm>
          <a:prstGeom prst="rect">
            <a:avLst/>
          </a:prstGeom>
          <a:noFill/>
          <a:ln>
            <a:noFill/>
          </a:ln>
        </p:spPr>
      </p:pic>
      <p:sp>
        <p:nvSpPr>
          <p:cNvPr id="371" name="Google Shape;371;p47"/>
          <p:cNvSpPr txBox="1"/>
          <p:nvPr/>
        </p:nvSpPr>
        <p:spPr>
          <a:xfrm>
            <a:off x="387900" y="281300"/>
            <a:ext cx="2712300" cy="645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latin typeface="Lato"/>
                <a:ea typeface="Lato"/>
                <a:cs typeface="Lato"/>
                <a:sym typeface="Lato"/>
              </a:rPr>
              <a:t>Results for Bigram HMM</a:t>
            </a:r>
            <a:endParaRPr sz="1800" b="1">
              <a:latin typeface="Lato"/>
              <a:ea typeface="Lato"/>
              <a:cs typeface="Lato"/>
              <a:sym typeface="Lato"/>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375"/>
        <p:cNvGrpSpPr/>
        <p:nvPr/>
      </p:nvGrpSpPr>
      <p:grpSpPr>
        <a:xfrm>
          <a:off x="0" y="0"/>
          <a:ext cx="0" cy="0"/>
          <a:chOff x="0" y="0"/>
          <a:chExt cx="0" cy="0"/>
        </a:xfrm>
      </p:grpSpPr>
      <p:sp>
        <p:nvSpPr>
          <p:cNvPr id="376" name="Google Shape;376;p48"/>
          <p:cNvSpPr txBox="1">
            <a:spLocks noGrp="1"/>
          </p:cNvSpPr>
          <p:nvPr>
            <p:ph type="title"/>
          </p:nvPr>
        </p:nvSpPr>
        <p:spPr>
          <a:xfrm>
            <a:off x="311700" y="372725"/>
            <a:ext cx="8520600" cy="64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Montserrat"/>
                <a:ea typeface="Montserrat"/>
                <a:cs typeface="Montserrat"/>
                <a:sym typeface="Montserrat"/>
              </a:rPr>
              <a:t>Results</a:t>
            </a:r>
            <a:endParaRPr>
              <a:latin typeface="Montserrat"/>
              <a:ea typeface="Montserrat"/>
              <a:cs typeface="Montserrat"/>
              <a:sym typeface="Montserrat"/>
            </a:endParaRPr>
          </a:p>
        </p:txBody>
      </p:sp>
      <p:sp>
        <p:nvSpPr>
          <p:cNvPr id="377" name="Google Shape;377;p48"/>
          <p:cNvSpPr txBox="1">
            <a:spLocks noGrp="1"/>
          </p:cNvSpPr>
          <p:nvPr>
            <p:ph type="body" idx="1"/>
          </p:nvPr>
        </p:nvSpPr>
        <p:spPr>
          <a:xfrm>
            <a:off x="311700" y="1417800"/>
            <a:ext cx="8520600" cy="31509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endParaRPr>
              <a:solidFill>
                <a:srgbClr val="FFFFFF"/>
              </a:solidFill>
            </a:endParaRPr>
          </a:p>
        </p:txBody>
      </p:sp>
      <p:pic>
        <p:nvPicPr>
          <p:cNvPr id="378" name="Google Shape;378;p48" title="Chart"/>
          <p:cNvPicPr preferRelativeResize="0"/>
          <p:nvPr/>
        </p:nvPicPr>
        <p:blipFill>
          <a:blip r:embed="rId3">
            <a:alphaModFix/>
          </a:blip>
          <a:stretch>
            <a:fillRect/>
          </a:stretch>
        </p:blipFill>
        <p:spPr>
          <a:xfrm>
            <a:off x="311700" y="0"/>
            <a:ext cx="8520600" cy="5143499"/>
          </a:xfrm>
          <a:prstGeom prst="rect">
            <a:avLst/>
          </a:prstGeom>
          <a:noFill/>
          <a:ln>
            <a:noFill/>
          </a:ln>
        </p:spPr>
      </p:pic>
      <p:sp>
        <p:nvSpPr>
          <p:cNvPr id="379" name="Google Shape;379;p48"/>
          <p:cNvSpPr txBox="1"/>
          <p:nvPr/>
        </p:nvSpPr>
        <p:spPr>
          <a:xfrm>
            <a:off x="311700" y="281300"/>
            <a:ext cx="2788500" cy="645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latin typeface="Lato"/>
                <a:ea typeface="Lato"/>
                <a:cs typeface="Lato"/>
                <a:sym typeface="Lato"/>
              </a:rPr>
              <a:t>Results for Trigram HMM</a:t>
            </a:r>
            <a:endParaRPr sz="1800" b="1">
              <a:latin typeface="Lato"/>
              <a:ea typeface="Lato"/>
              <a:cs typeface="Lato"/>
              <a:sym typeface="Lato"/>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383"/>
        <p:cNvGrpSpPr/>
        <p:nvPr/>
      </p:nvGrpSpPr>
      <p:grpSpPr>
        <a:xfrm>
          <a:off x="0" y="0"/>
          <a:ext cx="0" cy="0"/>
          <a:chOff x="0" y="0"/>
          <a:chExt cx="0" cy="0"/>
        </a:xfrm>
      </p:grpSpPr>
      <p:sp>
        <p:nvSpPr>
          <p:cNvPr id="384" name="Google Shape;384;p49"/>
          <p:cNvSpPr txBox="1">
            <a:spLocks noGrp="1"/>
          </p:cNvSpPr>
          <p:nvPr>
            <p:ph type="title"/>
          </p:nvPr>
        </p:nvSpPr>
        <p:spPr>
          <a:xfrm>
            <a:off x="311700" y="372725"/>
            <a:ext cx="8520600" cy="64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Montserrat"/>
                <a:ea typeface="Montserrat"/>
                <a:cs typeface="Montserrat"/>
                <a:sym typeface="Montserrat"/>
              </a:rPr>
              <a:t>Results</a:t>
            </a:r>
            <a:endParaRPr>
              <a:latin typeface="Montserrat"/>
              <a:ea typeface="Montserrat"/>
              <a:cs typeface="Montserrat"/>
              <a:sym typeface="Montserrat"/>
            </a:endParaRPr>
          </a:p>
        </p:txBody>
      </p:sp>
      <p:sp>
        <p:nvSpPr>
          <p:cNvPr id="385" name="Google Shape;385;p49"/>
          <p:cNvSpPr txBox="1">
            <a:spLocks noGrp="1"/>
          </p:cNvSpPr>
          <p:nvPr>
            <p:ph type="body" idx="1"/>
          </p:nvPr>
        </p:nvSpPr>
        <p:spPr>
          <a:xfrm>
            <a:off x="311700" y="1417800"/>
            <a:ext cx="8520600" cy="31509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endParaRPr>
              <a:solidFill>
                <a:srgbClr val="FFFFFF"/>
              </a:solidFill>
            </a:endParaRPr>
          </a:p>
        </p:txBody>
      </p:sp>
      <p:pic>
        <p:nvPicPr>
          <p:cNvPr id="386" name="Google Shape;386;p49" title="Chart"/>
          <p:cNvPicPr preferRelativeResize="0"/>
          <p:nvPr/>
        </p:nvPicPr>
        <p:blipFill>
          <a:blip r:embed="rId3">
            <a:alphaModFix/>
          </a:blip>
          <a:stretch>
            <a:fillRect/>
          </a:stretch>
        </p:blipFill>
        <p:spPr>
          <a:xfrm>
            <a:off x="311700" y="0"/>
            <a:ext cx="8520600" cy="5143500"/>
          </a:xfrm>
          <a:prstGeom prst="rect">
            <a:avLst/>
          </a:prstGeom>
          <a:noFill/>
          <a:ln>
            <a:noFill/>
          </a:ln>
        </p:spPr>
      </p:pic>
      <p:sp>
        <p:nvSpPr>
          <p:cNvPr id="387" name="Google Shape;387;p49"/>
          <p:cNvSpPr txBox="1"/>
          <p:nvPr/>
        </p:nvSpPr>
        <p:spPr>
          <a:xfrm>
            <a:off x="388825" y="205100"/>
            <a:ext cx="2711400" cy="645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latin typeface="Lato"/>
                <a:ea typeface="Lato"/>
                <a:cs typeface="Lato"/>
                <a:sym typeface="Lato"/>
              </a:rPr>
              <a:t>Results for Improved Trigram HMM</a:t>
            </a:r>
            <a:endParaRPr sz="1800" b="1">
              <a:latin typeface="Lato"/>
              <a:ea typeface="Lato"/>
              <a:cs typeface="Lato"/>
              <a:sym typeface="Lato"/>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391"/>
        <p:cNvGrpSpPr/>
        <p:nvPr/>
      </p:nvGrpSpPr>
      <p:grpSpPr>
        <a:xfrm>
          <a:off x="0" y="0"/>
          <a:ext cx="0" cy="0"/>
          <a:chOff x="0" y="0"/>
          <a:chExt cx="0" cy="0"/>
        </a:xfrm>
      </p:grpSpPr>
      <p:sp>
        <p:nvSpPr>
          <p:cNvPr id="392" name="Google Shape;392;p50"/>
          <p:cNvSpPr txBox="1">
            <a:spLocks noGrp="1"/>
          </p:cNvSpPr>
          <p:nvPr>
            <p:ph type="title"/>
          </p:nvPr>
        </p:nvSpPr>
        <p:spPr>
          <a:xfrm>
            <a:off x="311700" y="372725"/>
            <a:ext cx="8520600" cy="64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Montserrat"/>
                <a:ea typeface="Montserrat"/>
                <a:cs typeface="Montserrat"/>
                <a:sym typeface="Montserrat"/>
              </a:rPr>
              <a:t>Results</a:t>
            </a:r>
            <a:endParaRPr>
              <a:latin typeface="Montserrat"/>
              <a:ea typeface="Montserrat"/>
              <a:cs typeface="Montserrat"/>
              <a:sym typeface="Montserrat"/>
            </a:endParaRPr>
          </a:p>
        </p:txBody>
      </p:sp>
      <p:sp>
        <p:nvSpPr>
          <p:cNvPr id="393" name="Google Shape;393;p50"/>
          <p:cNvSpPr txBox="1">
            <a:spLocks noGrp="1"/>
          </p:cNvSpPr>
          <p:nvPr>
            <p:ph type="body" idx="1"/>
          </p:nvPr>
        </p:nvSpPr>
        <p:spPr>
          <a:xfrm>
            <a:off x="311700" y="1417800"/>
            <a:ext cx="8520600" cy="31509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endParaRPr>
              <a:solidFill>
                <a:srgbClr val="FFFFFF"/>
              </a:solidFill>
            </a:endParaRPr>
          </a:p>
        </p:txBody>
      </p:sp>
      <p:pic>
        <p:nvPicPr>
          <p:cNvPr id="394" name="Google Shape;394;p50" title="Chart"/>
          <p:cNvPicPr preferRelativeResize="0"/>
          <p:nvPr/>
        </p:nvPicPr>
        <p:blipFill>
          <a:blip r:embed="rId3">
            <a:alphaModFix/>
          </a:blip>
          <a:stretch>
            <a:fillRect/>
          </a:stretch>
        </p:blipFill>
        <p:spPr>
          <a:xfrm>
            <a:off x="311700" y="0"/>
            <a:ext cx="8520600" cy="5143499"/>
          </a:xfrm>
          <a:prstGeom prst="rect">
            <a:avLst/>
          </a:prstGeom>
          <a:noFill/>
          <a:ln>
            <a:noFill/>
          </a:ln>
        </p:spPr>
      </p:pic>
      <p:sp>
        <p:nvSpPr>
          <p:cNvPr id="395" name="Google Shape;395;p50"/>
          <p:cNvSpPr txBox="1"/>
          <p:nvPr/>
        </p:nvSpPr>
        <p:spPr>
          <a:xfrm>
            <a:off x="388825" y="205100"/>
            <a:ext cx="2711400" cy="645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latin typeface="Lato"/>
                <a:ea typeface="Lato"/>
                <a:cs typeface="Lato"/>
                <a:sym typeface="Lato"/>
              </a:rPr>
              <a:t>Results for Improved Trigram HMM</a:t>
            </a:r>
            <a:endParaRPr sz="1800" b="1">
              <a:latin typeface="Lato"/>
              <a:ea typeface="Lato"/>
              <a:cs typeface="Lato"/>
              <a:sym typeface="Lato"/>
            </a:endParaRPr>
          </a:p>
        </p:txBody>
      </p:sp>
      <p:cxnSp>
        <p:nvCxnSpPr>
          <p:cNvPr id="396" name="Google Shape;396;p50"/>
          <p:cNvCxnSpPr/>
          <p:nvPr/>
        </p:nvCxnSpPr>
        <p:spPr>
          <a:xfrm>
            <a:off x="6595640" y="1673850"/>
            <a:ext cx="0" cy="2571900"/>
          </a:xfrm>
          <a:prstGeom prst="straightConnector1">
            <a:avLst/>
          </a:prstGeom>
          <a:noFill/>
          <a:ln w="19050" cap="flat" cmpd="sng">
            <a:solidFill>
              <a:srgbClr val="999999"/>
            </a:solidFill>
            <a:prstDash val="dash"/>
            <a:round/>
            <a:headEnd type="none" w="med" len="med"/>
            <a:tailEnd type="none" w="med" len="med"/>
          </a:ln>
        </p:spPr>
      </p:cxnSp>
      <p:sp>
        <p:nvSpPr>
          <p:cNvPr id="397" name="Google Shape;397;p50"/>
          <p:cNvSpPr txBox="1"/>
          <p:nvPr/>
        </p:nvSpPr>
        <p:spPr>
          <a:xfrm>
            <a:off x="5991450" y="4245750"/>
            <a:ext cx="1208400" cy="645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Lato"/>
                <a:ea typeface="Lato"/>
                <a:cs typeface="Lato"/>
                <a:sym typeface="Lato"/>
              </a:rPr>
              <a:t>9</a:t>
            </a:r>
            <a:endParaRPr>
              <a:latin typeface="Lato"/>
              <a:ea typeface="Lato"/>
              <a:cs typeface="Lato"/>
              <a:sym typeface="Lato"/>
            </a:endParaRPr>
          </a:p>
          <a:p>
            <a:pPr marL="0" lvl="0" indent="0" algn="ctr" rtl="0">
              <a:spcBef>
                <a:spcPts val="0"/>
              </a:spcBef>
              <a:spcAft>
                <a:spcPts val="0"/>
              </a:spcAft>
              <a:buNone/>
            </a:pPr>
            <a:r>
              <a:rPr lang="en">
                <a:latin typeface="Lato"/>
                <a:ea typeface="Lato"/>
                <a:cs typeface="Lato"/>
                <a:sym typeface="Lato"/>
              </a:rPr>
              <a:t>Best weight</a:t>
            </a:r>
            <a:endParaRPr>
              <a:latin typeface="Lato"/>
              <a:ea typeface="Lato"/>
              <a:cs typeface="Lato"/>
              <a:sym typeface="Lato"/>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401"/>
        <p:cNvGrpSpPr/>
        <p:nvPr/>
      </p:nvGrpSpPr>
      <p:grpSpPr>
        <a:xfrm>
          <a:off x="0" y="0"/>
          <a:ext cx="0" cy="0"/>
          <a:chOff x="0" y="0"/>
          <a:chExt cx="0" cy="0"/>
        </a:xfrm>
      </p:grpSpPr>
      <p:sp>
        <p:nvSpPr>
          <p:cNvPr id="402" name="Google Shape;402;p51"/>
          <p:cNvSpPr txBox="1">
            <a:spLocks noGrp="1"/>
          </p:cNvSpPr>
          <p:nvPr>
            <p:ph type="title"/>
          </p:nvPr>
        </p:nvSpPr>
        <p:spPr>
          <a:xfrm>
            <a:off x="311700" y="372725"/>
            <a:ext cx="8520600" cy="64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Montserrat"/>
                <a:ea typeface="Montserrat"/>
                <a:cs typeface="Montserrat"/>
                <a:sym typeface="Montserrat"/>
              </a:rPr>
              <a:t>Accuracy Comparison</a:t>
            </a:r>
            <a:endParaRPr>
              <a:latin typeface="Montserrat"/>
              <a:ea typeface="Montserrat"/>
              <a:cs typeface="Montserrat"/>
              <a:sym typeface="Montserrat"/>
            </a:endParaRPr>
          </a:p>
        </p:txBody>
      </p:sp>
      <p:sp>
        <p:nvSpPr>
          <p:cNvPr id="403" name="Google Shape;403;p51"/>
          <p:cNvSpPr txBox="1"/>
          <p:nvPr/>
        </p:nvSpPr>
        <p:spPr>
          <a:xfrm>
            <a:off x="1235250" y="1308025"/>
            <a:ext cx="2627100" cy="1064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FFFF"/>
                </a:solidFill>
                <a:latin typeface="Lato"/>
                <a:ea typeface="Lato"/>
                <a:cs typeface="Lato"/>
                <a:sym typeface="Lato"/>
              </a:rPr>
              <a:t>Decision Tree</a:t>
            </a:r>
            <a:endParaRPr>
              <a:solidFill>
                <a:srgbClr val="FFFFFF"/>
              </a:solidFill>
              <a:latin typeface="Lato"/>
              <a:ea typeface="Lato"/>
              <a:cs typeface="Lato"/>
              <a:sym typeface="Lato"/>
            </a:endParaRPr>
          </a:p>
          <a:p>
            <a:pPr marL="0" lvl="0" indent="0" algn="ctr" rtl="0">
              <a:spcBef>
                <a:spcPts val="0"/>
              </a:spcBef>
              <a:spcAft>
                <a:spcPts val="0"/>
              </a:spcAft>
              <a:buNone/>
            </a:pPr>
            <a:r>
              <a:rPr lang="en" b="1">
                <a:solidFill>
                  <a:srgbClr val="FFFF00"/>
                </a:solidFill>
                <a:latin typeface="Lato"/>
                <a:ea typeface="Lato"/>
                <a:cs typeface="Lato"/>
                <a:sym typeface="Lato"/>
              </a:rPr>
              <a:t>Accuracy: 78.062</a:t>
            </a:r>
            <a:endParaRPr b="1">
              <a:solidFill>
                <a:srgbClr val="FFFF00"/>
              </a:solidFill>
              <a:latin typeface="Lato"/>
              <a:ea typeface="Lato"/>
              <a:cs typeface="Lato"/>
              <a:sym typeface="Lato"/>
            </a:endParaRPr>
          </a:p>
          <a:p>
            <a:pPr marL="0" lvl="0" indent="0" algn="ctr" rtl="0">
              <a:spcBef>
                <a:spcPts val="0"/>
              </a:spcBef>
              <a:spcAft>
                <a:spcPts val="0"/>
              </a:spcAft>
              <a:buNone/>
            </a:pPr>
            <a:r>
              <a:rPr lang="en">
                <a:solidFill>
                  <a:srgbClr val="FFFFFF"/>
                </a:solidFill>
                <a:latin typeface="Lato"/>
                <a:ea typeface="Lato"/>
                <a:cs typeface="Lato"/>
                <a:sym typeface="Lato"/>
              </a:rPr>
              <a:t>Training Sentences: 5244</a:t>
            </a:r>
            <a:endParaRPr>
              <a:solidFill>
                <a:srgbClr val="FFFFFF"/>
              </a:solidFill>
              <a:latin typeface="Lato"/>
              <a:ea typeface="Lato"/>
              <a:cs typeface="Lato"/>
              <a:sym typeface="Lato"/>
            </a:endParaRPr>
          </a:p>
          <a:p>
            <a:pPr marL="0" lvl="0" indent="0" algn="ctr" rtl="0">
              <a:spcBef>
                <a:spcPts val="0"/>
              </a:spcBef>
              <a:spcAft>
                <a:spcPts val="0"/>
              </a:spcAft>
              <a:buNone/>
            </a:pPr>
            <a:r>
              <a:rPr lang="en">
                <a:solidFill>
                  <a:srgbClr val="FFFFFF"/>
                </a:solidFill>
                <a:latin typeface="Lato"/>
                <a:ea typeface="Lato"/>
                <a:cs typeface="Lato"/>
                <a:sym typeface="Lato"/>
              </a:rPr>
              <a:t>Test Sentences: 1749</a:t>
            </a:r>
            <a:endParaRPr>
              <a:solidFill>
                <a:srgbClr val="FFFFFF"/>
              </a:solidFill>
              <a:latin typeface="Lato"/>
              <a:ea typeface="Lato"/>
              <a:cs typeface="Lato"/>
              <a:sym typeface="Lato"/>
            </a:endParaRPr>
          </a:p>
        </p:txBody>
      </p:sp>
      <p:pic>
        <p:nvPicPr>
          <p:cNvPr id="404" name="Google Shape;404;p51"/>
          <p:cNvPicPr preferRelativeResize="0"/>
          <p:nvPr/>
        </p:nvPicPr>
        <p:blipFill rotWithShape="1">
          <a:blip r:embed="rId3">
            <a:alphaModFix/>
          </a:blip>
          <a:srcRect l="14841" t="19711" r="55342" b="47326"/>
          <a:stretch/>
        </p:blipFill>
        <p:spPr>
          <a:xfrm>
            <a:off x="5026512" y="2472025"/>
            <a:ext cx="3137376" cy="1950974"/>
          </a:xfrm>
          <a:prstGeom prst="rect">
            <a:avLst/>
          </a:prstGeom>
          <a:noFill/>
          <a:ln>
            <a:noFill/>
          </a:ln>
        </p:spPr>
      </p:pic>
      <p:pic>
        <p:nvPicPr>
          <p:cNvPr id="405" name="Google Shape;405;p51"/>
          <p:cNvPicPr preferRelativeResize="0"/>
          <p:nvPr/>
        </p:nvPicPr>
        <p:blipFill rotWithShape="1">
          <a:blip r:embed="rId4">
            <a:alphaModFix/>
          </a:blip>
          <a:srcRect l="18181" t="21607" r="54118" b="47770"/>
          <a:stretch/>
        </p:blipFill>
        <p:spPr>
          <a:xfrm>
            <a:off x="980113" y="2472025"/>
            <a:ext cx="3137376" cy="1950974"/>
          </a:xfrm>
          <a:prstGeom prst="rect">
            <a:avLst/>
          </a:prstGeom>
          <a:noFill/>
          <a:ln>
            <a:noFill/>
          </a:ln>
        </p:spPr>
      </p:pic>
      <p:sp>
        <p:nvSpPr>
          <p:cNvPr id="406" name="Google Shape;406;p51"/>
          <p:cNvSpPr txBox="1"/>
          <p:nvPr/>
        </p:nvSpPr>
        <p:spPr>
          <a:xfrm>
            <a:off x="5281638" y="1308025"/>
            <a:ext cx="2627100" cy="1064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FFFF"/>
                </a:solidFill>
                <a:latin typeface="Lato"/>
                <a:ea typeface="Lato"/>
                <a:cs typeface="Lato"/>
                <a:sym typeface="Lato"/>
              </a:rPr>
              <a:t>Improved Decision Tree</a:t>
            </a:r>
            <a:endParaRPr>
              <a:solidFill>
                <a:srgbClr val="FFFFFF"/>
              </a:solidFill>
              <a:latin typeface="Lato"/>
              <a:ea typeface="Lato"/>
              <a:cs typeface="Lato"/>
              <a:sym typeface="Lato"/>
            </a:endParaRPr>
          </a:p>
          <a:p>
            <a:pPr marL="0" lvl="0" indent="0" algn="ctr" rtl="0">
              <a:spcBef>
                <a:spcPts val="0"/>
              </a:spcBef>
              <a:spcAft>
                <a:spcPts val="0"/>
              </a:spcAft>
              <a:buNone/>
            </a:pPr>
            <a:r>
              <a:rPr lang="en" b="1">
                <a:solidFill>
                  <a:srgbClr val="FFFF00"/>
                </a:solidFill>
                <a:latin typeface="Lato"/>
                <a:ea typeface="Lato"/>
                <a:cs typeface="Lato"/>
                <a:sym typeface="Lato"/>
              </a:rPr>
              <a:t>Accuracy: 86.699</a:t>
            </a:r>
            <a:endParaRPr b="1">
              <a:solidFill>
                <a:srgbClr val="FFFF00"/>
              </a:solidFill>
              <a:latin typeface="Lato"/>
              <a:ea typeface="Lato"/>
              <a:cs typeface="Lato"/>
              <a:sym typeface="Lato"/>
            </a:endParaRPr>
          </a:p>
          <a:p>
            <a:pPr marL="0" lvl="0" indent="0" algn="ctr" rtl="0">
              <a:spcBef>
                <a:spcPts val="0"/>
              </a:spcBef>
              <a:spcAft>
                <a:spcPts val="0"/>
              </a:spcAft>
              <a:buNone/>
            </a:pPr>
            <a:r>
              <a:rPr lang="en">
                <a:solidFill>
                  <a:srgbClr val="FFFFFF"/>
                </a:solidFill>
                <a:latin typeface="Lato"/>
                <a:ea typeface="Lato"/>
                <a:cs typeface="Lato"/>
                <a:sym typeface="Lato"/>
              </a:rPr>
              <a:t>Training Sentences: 5244</a:t>
            </a:r>
            <a:endParaRPr>
              <a:solidFill>
                <a:srgbClr val="FFFFFF"/>
              </a:solidFill>
              <a:latin typeface="Lato"/>
              <a:ea typeface="Lato"/>
              <a:cs typeface="Lato"/>
              <a:sym typeface="Lato"/>
            </a:endParaRPr>
          </a:p>
          <a:p>
            <a:pPr marL="0" lvl="0" indent="0" algn="ctr" rtl="0">
              <a:spcBef>
                <a:spcPts val="0"/>
              </a:spcBef>
              <a:spcAft>
                <a:spcPts val="0"/>
              </a:spcAft>
              <a:buNone/>
            </a:pPr>
            <a:r>
              <a:rPr lang="en">
                <a:solidFill>
                  <a:srgbClr val="FFFFFF"/>
                </a:solidFill>
                <a:latin typeface="Lato"/>
                <a:ea typeface="Lato"/>
                <a:cs typeface="Lato"/>
                <a:sym typeface="Lato"/>
              </a:rPr>
              <a:t>Test Sentences: 1749</a:t>
            </a:r>
            <a:endParaRPr>
              <a:solidFill>
                <a:srgbClr val="FFFFFF"/>
              </a:solidFill>
              <a:latin typeface="Lato"/>
              <a:ea typeface="Lato"/>
              <a:cs typeface="Lato"/>
              <a:sym typeface="Lato"/>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410"/>
        <p:cNvGrpSpPr/>
        <p:nvPr/>
      </p:nvGrpSpPr>
      <p:grpSpPr>
        <a:xfrm>
          <a:off x="0" y="0"/>
          <a:ext cx="0" cy="0"/>
          <a:chOff x="0" y="0"/>
          <a:chExt cx="0" cy="0"/>
        </a:xfrm>
      </p:grpSpPr>
      <p:sp>
        <p:nvSpPr>
          <p:cNvPr id="411" name="Google Shape;411;p52"/>
          <p:cNvSpPr txBox="1">
            <a:spLocks noGrp="1"/>
          </p:cNvSpPr>
          <p:nvPr>
            <p:ph type="title"/>
          </p:nvPr>
        </p:nvSpPr>
        <p:spPr>
          <a:xfrm>
            <a:off x="311700" y="372725"/>
            <a:ext cx="8520600" cy="64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Montserrat"/>
                <a:ea typeface="Montserrat"/>
                <a:cs typeface="Montserrat"/>
                <a:sym typeface="Montserrat"/>
              </a:rPr>
              <a:t>Accuracy Comparison</a:t>
            </a:r>
            <a:endParaRPr>
              <a:latin typeface="Montserrat"/>
              <a:ea typeface="Montserrat"/>
              <a:cs typeface="Montserrat"/>
              <a:sym typeface="Montserrat"/>
            </a:endParaRPr>
          </a:p>
        </p:txBody>
      </p:sp>
      <p:pic>
        <p:nvPicPr>
          <p:cNvPr id="412" name="Google Shape;412;p52"/>
          <p:cNvPicPr preferRelativeResize="0"/>
          <p:nvPr/>
        </p:nvPicPr>
        <p:blipFill rotWithShape="1">
          <a:blip r:embed="rId3">
            <a:alphaModFix/>
          </a:blip>
          <a:srcRect l="17669" t="35725" r="49204" b="16614"/>
          <a:stretch/>
        </p:blipFill>
        <p:spPr>
          <a:xfrm>
            <a:off x="307600" y="2495550"/>
            <a:ext cx="2616101" cy="2117224"/>
          </a:xfrm>
          <a:prstGeom prst="rect">
            <a:avLst/>
          </a:prstGeom>
          <a:noFill/>
          <a:ln>
            <a:noFill/>
          </a:ln>
        </p:spPr>
      </p:pic>
      <p:sp>
        <p:nvSpPr>
          <p:cNvPr id="413" name="Google Shape;413;p52"/>
          <p:cNvSpPr txBox="1"/>
          <p:nvPr/>
        </p:nvSpPr>
        <p:spPr>
          <a:xfrm>
            <a:off x="302100" y="1285850"/>
            <a:ext cx="2627100" cy="1064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FFFF"/>
                </a:solidFill>
                <a:latin typeface="Lato"/>
                <a:ea typeface="Lato"/>
                <a:cs typeface="Lato"/>
                <a:sym typeface="Lato"/>
              </a:rPr>
              <a:t>Bigram HMM</a:t>
            </a:r>
            <a:endParaRPr>
              <a:solidFill>
                <a:srgbClr val="FFFFFF"/>
              </a:solidFill>
              <a:latin typeface="Lato"/>
              <a:ea typeface="Lato"/>
              <a:cs typeface="Lato"/>
              <a:sym typeface="Lato"/>
            </a:endParaRPr>
          </a:p>
          <a:p>
            <a:pPr marL="0" lvl="0" indent="0" algn="ctr" rtl="0">
              <a:spcBef>
                <a:spcPts val="0"/>
              </a:spcBef>
              <a:spcAft>
                <a:spcPts val="0"/>
              </a:spcAft>
              <a:buNone/>
            </a:pPr>
            <a:r>
              <a:rPr lang="en" b="1">
                <a:solidFill>
                  <a:srgbClr val="FFFF00"/>
                </a:solidFill>
                <a:latin typeface="Lato"/>
                <a:ea typeface="Lato"/>
                <a:cs typeface="Lato"/>
                <a:sym typeface="Lato"/>
              </a:rPr>
              <a:t>Accuracy: 92.867</a:t>
            </a:r>
            <a:endParaRPr b="1">
              <a:solidFill>
                <a:srgbClr val="FFFF00"/>
              </a:solidFill>
              <a:latin typeface="Lato"/>
              <a:ea typeface="Lato"/>
              <a:cs typeface="Lato"/>
              <a:sym typeface="Lato"/>
            </a:endParaRPr>
          </a:p>
          <a:p>
            <a:pPr marL="0" lvl="0" indent="0" algn="ctr" rtl="0">
              <a:spcBef>
                <a:spcPts val="0"/>
              </a:spcBef>
              <a:spcAft>
                <a:spcPts val="0"/>
              </a:spcAft>
              <a:buNone/>
            </a:pPr>
            <a:r>
              <a:rPr lang="en">
                <a:solidFill>
                  <a:srgbClr val="FFFFFF"/>
                </a:solidFill>
                <a:latin typeface="Lato"/>
                <a:ea typeface="Lato"/>
                <a:cs typeface="Lato"/>
                <a:sym typeface="Lato"/>
              </a:rPr>
              <a:t>Correct Tags: 31928</a:t>
            </a:r>
            <a:endParaRPr>
              <a:solidFill>
                <a:srgbClr val="FFFFFF"/>
              </a:solidFill>
              <a:latin typeface="Lato"/>
              <a:ea typeface="Lato"/>
              <a:cs typeface="Lato"/>
              <a:sym typeface="Lato"/>
            </a:endParaRPr>
          </a:p>
          <a:p>
            <a:pPr marL="0" lvl="0" indent="0" algn="ctr" rtl="0">
              <a:spcBef>
                <a:spcPts val="0"/>
              </a:spcBef>
              <a:spcAft>
                <a:spcPts val="0"/>
              </a:spcAft>
              <a:buNone/>
            </a:pPr>
            <a:r>
              <a:rPr lang="en">
                <a:solidFill>
                  <a:srgbClr val="FFFFFF"/>
                </a:solidFill>
                <a:latin typeface="Lato"/>
                <a:ea typeface="Lato"/>
                <a:cs typeface="Lato"/>
                <a:sym typeface="Lato"/>
              </a:rPr>
              <a:t>Total Tags: 34380</a:t>
            </a:r>
            <a:endParaRPr>
              <a:solidFill>
                <a:srgbClr val="FFFFFF"/>
              </a:solidFill>
              <a:latin typeface="Lato"/>
              <a:ea typeface="Lato"/>
              <a:cs typeface="Lato"/>
              <a:sym typeface="Lato"/>
            </a:endParaRPr>
          </a:p>
        </p:txBody>
      </p:sp>
      <p:sp>
        <p:nvSpPr>
          <p:cNvPr id="414" name="Google Shape;414;p52"/>
          <p:cNvSpPr txBox="1"/>
          <p:nvPr/>
        </p:nvSpPr>
        <p:spPr>
          <a:xfrm>
            <a:off x="3253650" y="1285850"/>
            <a:ext cx="2627100" cy="1064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FFFF"/>
                </a:solidFill>
                <a:latin typeface="Lato"/>
                <a:ea typeface="Lato"/>
                <a:cs typeface="Lato"/>
                <a:sym typeface="Lato"/>
              </a:rPr>
              <a:t>Trigram HMM</a:t>
            </a:r>
            <a:endParaRPr>
              <a:solidFill>
                <a:srgbClr val="FFFFFF"/>
              </a:solidFill>
              <a:latin typeface="Lato"/>
              <a:ea typeface="Lato"/>
              <a:cs typeface="Lato"/>
              <a:sym typeface="Lato"/>
            </a:endParaRPr>
          </a:p>
          <a:p>
            <a:pPr marL="0" lvl="0" indent="0" algn="ctr" rtl="0">
              <a:spcBef>
                <a:spcPts val="0"/>
              </a:spcBef>
              <a:spcAft>
                <a:spcPts val="0"/>
              </a:spcAft>
              <a:buNone/>
            </a:pPr>
            <a:r>
              <a:rPr lang="en" b="1">
                <a:solidFill>
                  <a:srgbClr val="FFFF00"/>
                </a:solidFill>
                <a:latin typeface="Lato"/>
                <a:ea typeface="Lato"/>
                <a:cs typeface="Lato"/>
                <a:sym typeface="Lato"/>
              </a:rPr>
              <a:t>Accuracy: 84.979</a:t>
            </a:r>
            <a:endParaRPr b="1">
              <a:solidFill>
                <a:srgbClr val="FFFF00"/>
              </a:solidFill>
              <a:latin typeface="Lato"/>
              <a:ea typeface="Lato"/>
              <a:cs typeface="Lato"/>
              <a:sym typeface="Lato"/>
            </a:endParaRPr>
          </a:p>
          <a:p>
            <a:pPr marL="0" lvl="0" indent="0" algn="ctr" rtl="0">
              <a:spcBef>
                <a:spcPts val="0"/>
              </a:spcBef>
              <a:spcAft>
                <a:spcPts val="0"/>
              </a:spcAft>
              <a:buNone/>
            </a:pPr>
            <a:r>
              <a:rPr lang="en">
                <a:solidFill>
                  <a:srgbClr val="FFFFFF"/>
                </a:solidFill>
                <a:latin typeface="Lato"/>
                <a:ea typeface="Lato"/>
                <a:cs typeface="Lato"/>
                <a:sym typeface="Lato"/>
              </a:rPr>
              <a:t>Correct Tags: 29216</a:t>
            </a:r>
            <a:endParaRPr>
              <a:solidFill>
                <a:srgbClr val="FFFFFF"/>
              </a:solidFill>
              <a:latin typeface="Lato"/>
              <a:ea typeface="Lato"/>
              <a:cs typeface="Lato"/>
              <a:sym typeface="Lato"/>
            </a:endParaRPr>
          </a:p>
          <a:p>
            <a:pPr marL="0" lvl="0" indent="0" algn="ctr" rtl="0">
              <a:spcBef>
                <a:spcPts val="0"/>
              </a:spcBef>
              <a:spcAft>
                <a:spcPts val="0"/>
              </a:spcAft>
              <a:buNone/>
            </a:pPr>
            <a:r>
              <a:rPr lang="en">
                <a:solidFill>
                  <a:srgbClr val="FFFFFF"/>
                </a:solidFill>
                <a:latin typeface="Lato"/>
                <a:ea typeface="Lato"/>
                <a:cs typeface="Lato"/>
                <a:sym typeface="Lato"/>
              </a:rPr>
              <a:t>Total Tags: 34380</a:t>
            </a:r>
            <a:endParaRPr>
              <a:solidFill>
                <a:srgbClr val="FFFFFF"/>
              </a:solidFill>
              <a:latin typeface="Lato"/>
              <a:ea typeface="Lato"/>
              <a:cs typeface="Lato"/>
              <a:sym typeface="Lato"/>
            </a:endParaRPr>
          </a:p>
        </p:txBody>
      </p:sp>
      <p:sp>
        <p:nvSpPr>
          <p:cNvPr id="415" name="Google Shape;415;p52"/>
          <p:cNvSpPr txBox="1"/>
          <p:nvPr/>
        </p:nvSpPr>
        <p:spPr>
          <a:xfrm>
            <a:off x="6205200" y="1285850"/>
            <a:ext cx="2627100" cy="1064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FFFF"/>
                </a:solidFill>
                <a:latin typeface="Lato"/>
                <a:ea typeface="Lato"/>
                <a:cs typeface="Lato"/>
                <a:sym typeface="Lato"/>
              </a:rPr>
              <a:t>Improved Trigram HMM</a:t>
            </a:r>
            <a:endParaRPr>
              <a:solidFill>
                <a:srgbClr val="FFFFFF"/>
              </a:solidFill>
              <a:latin typeface="Lato"/>
              <a:ea typeface="Lato"/>
              <a:cs typeface="Lato"/>
              <a:sym typeface="Lato"/>
            </a:endParaRPr>
          </a:p>
          <a:p>
            <a:pPr marL="0" lvl="0" indent="0" algn="ctr" rtl="0">
              <a:spcBef>
                <a:spcPts val="0"/>
              </a:spcBef>
              <a:spcAft>
                <a:spcPts val="0"/>
              </a:spcAft>
              <a:buNone/>
            </a:pPr>
            <a:r>
              <a:rPr lang="en" b="1">
                <a:solidFill>
                  <a:srgbClr val="FFFF00"/>
                </a:solidFill>
                <a:latin typeface="Lato"/>
                <a:ea typeface="Lato"/>
                <a:cs typeface="Lato"/>
                <a:sym typeface="Lato"/>
              </a:rPr>
              <a:t>Accuracy: 88.071</a:t>
            </a:r>
            <a:endParaRPr b="1">
              <a:solidFill>
                <a:srgbClr val="FFFF00"/>
              </a:solidFill>
              <a:latin typeface="Lato"/>
              <a:ea typeface="Lato"/>
              <a:cs typeface="Lato"/>
              <a:sym typeface="Lato"/>
            </a:endParaRPr>
          </a:p>
          <a:p>
            <a:pPr marL="0" lvl="0" indent="0" algn="ctr" rtl="0">
              <a:spcBef>
                <a:spcPts val="0"/>
              </a:spcBef>
              <a:spcAft>
                <a:spcPts val="0"/>
              </a:spcAft>
              <a:buNone/>
            </a:pPr>
            <a:r>
              <a:rPr lang="en">
                <a:solidFill>
                  <a:srgbClr val="FFFFFF"/>
                </a:solidFill>
                <a:latin typeface="Lato"/>
                <a:ea typeface="Lato"/>
                <a:cs typeface="Lato"/>
                <a:sym typeface="Lato"/>
              </a:rPr>
              <a:t>Correct Tags: 30462</a:t>
            </a:r>
            <a:endParaRPr>
              <a:solidFill>
                <a:srgbClr val="FFFFFF"/>
              </a:solidFill>
              <a:latin typeface="Lato"/>
              <a:ea typeface="Lato"/>
              <a:cs typeface="Lato"/>
              <a:sym typeface="Lato"/>
            </a:endParaRPr>
          </a:p>
          <a:p>
            <a:pPr marL="0" lvl="0" indent="0" algn="ctr" rtl="0">
              <a:spcBef>
                <a:spcPts val="0"/>
              </a:spcBef>
              <a:spcAft>
                <a:spcPts val="0"/>
              </a:spcAft>
              <a:buNone/>
            </a:pPr>
            <a:r>
              <a:rPr lang="en">
                <a:solidFill>
                  <a:srgbClr val="FFFFFF"/>
                </a:solidFill>
                <a:latin typeface="Lato"/>
                <a:ea typeface="Lato"/>
                <a:cs typeface="Lato"/>
                <a:sym typeface="Lato"/>
              </a:rPr>
              <a:t>Total Tags: 34588</a:t>
            </a:r>
            <a:endParaRPr>
              <a:solidFill>
                <a:srgbClr val="FFFFFF"/>
              </a:solidFill>
              <a:latin typeface="Lato"/>
              <a:ea typeface="Lato"/>
              <a:cs typeface="Lato"/>
              <a:sym typeface="Lato"/>
            </a:endParaRPr>
          </a:p>
        </p:txBody>
      </p:sp>
      <p:pic>
        <p:nvPicPr>
          <p:cNvPr id="416" name="Google Shape;416;p52"/>
          <p:cNvPicPr preferRelativeResize="0"/>
          <p:nvPr/>
        </p:nvPicPr>
        <p:blipFill rotWithShape="1">
          <a:blip r:embed="rId4">
            <a:alphaModFix/>
          </a:blip>
          <a:srcRect l="17661" t="35935" r="49515" b="17041"/>
          <a:stretch/>
        </p:blipFill>
        <p:spPr>
          <a:xfrm>
            <a:off x="6210700" y="2499988"/>
            <a:ext cx="2616101" cy="2108360"/>
          </a:xfrm>
          <a:prstGeom prst="rect">
            <a:avLst/>
          </a:prstGeom>
          <a:noFill/>
          <a:ln>
            <a:noFill/>
          </a:ln>
        </p:spPr>
      </p:pic>
      <p:pic>
        <p:nvPicPr>
          <p:cNvPr id="417" name="Google Shape;417;p52"/>
          <p:cNvPicPr preferRelativeResize="0"/>
          <p:nvPr/>
        </p:nvPicPr>
        <p:blipFill rotWithShape="1">
          <a:blip r:embed="rId5">
            <a:alphaModFix/>
          </a:blip>
          <a:srcRect l="18240" t="39022" r="51211" b="17023"/>
          <a:stretch/>
        </p:blipFill>
        <p:spPr>
          <a:xfrm>
            <a:off x="3256400" y="2495549"/>
            <a:ext cx="2616101" cy="2117224"/>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421"/>
        <p:cNvGrpSpPr/>
        <p:nvPr/>
      </p:nvGrpSpPr>
      <p:grpSpPr>
        <a:xfrm>
          <a:off x="0" y="0"/>
          <a:ext cx="0" cy="0"/>
          <a:chOff x="0" y="0"/>
          <a:chExt cx="0" cy="0"/>
        </a:xfrm>
      </p:grpSpPr>
      <p:sp>
        <p:nvSpPr>
          <p:cNvPr id="422" name="Google Shape;422;p53"/>
          <p:cNvSpPr txBox="1">
            <a:spLocks noGrp="1"/>
          </p:cNvSpPr>
          <p:nvPr>
            <p:ph type="title"/>
          </p:nvPr>
        </p:nvSpPr>
        <p:spPr>
          <a:xfrm>
            <a:off x="311700" y="372725"/>
            <a:ext cx="8520600" cy="64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Montserrat"/>
                <a:ea typeface="Montserrat"/>
                <a:cs typeface="Montserrat"/>
                <a:sym typeface="Montserrat"/>
              </a:rPr>
              <a:t>Future Work</a:t>
            </a:r>
            <a:endParaRPr>
              <a:latin typeface="Montserrat"/>
              <a:ea typeface="Montserrat"/>
              <a:cs typeface="Montserrat"/>
              <a:sym typeface="Montserrat"/>
            </a:endParaRPr>
          </a:p>
        </p:txBody>
      </p:sp>
      <p:sp>
        <p:nvSpPr>
          <p:cNvPr id="423" name="Google Shape;423;p53"/>
          <p:cNvSpPr txBox="1">
            <a:spLocks noGrp="1"/>
          </p:cNvSpPr>
          <p:nvPr>
            <p:ph type="body" idx="1"/>
          </p:nvPr>
        </p:nvSpPr>
        <p:spPr>
          <a:xfrm>
            <a:off x="311700" y="1417800"/>
            <a:ext cx="8520600" cy="31509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Clr>
                <a:srgbClr val="FFFFFF"/>
              </a:buClr>
              <a:buSzPts val="1400"/>
              <a:buChar char="●"/>
            </a:pPr>
            <a:r>
              <a:rPr lang="en" sz="1400">
                <a:solidFill>
                  <a:srgbClr val="FFFFFF"/>
                </a:solidFill>
              </a:rPr>
              <a:t>We can extend this approach to construct a </a:t>
            </a:r>
            <a:r>
              <a:rPr lang="en" sz="1400" b="1">
                <a:solidFill>
                  <a:srgbClr val="00FFFF"/>
                </a:solidFill>
              </a:rPr>
              <a:t>Hybrid Part-of-Speech Tagger</a:t>
            </a:r>
            <a:r>
              <a:rPr lang="en" sz="1400">
                <a:solidFill>
                  <a:srgbClr val="FFFFFF"/>
                </a:solidFill>
              </a:rPr>
              <a:t> for Hindi using both, Rule based Approach and Stochastic Methods.</a:t>
            </a:r>
            <a:endParaRPr sz="1400">
              <a:solidFill>
                <a:srgbClr val="FFFFFF"/>
              </a:solidFill>
            </a:endParaRPr>
          </a:p>
          <a:p>
            <a:pPr marL="457200" lvl="0" indent="0" algn="l" rtl="0">
              <a:spcBef>
                <a:spcPts val="0"/>
              </a:spcBef>
              <a:spcAft>
                <a:spcPts val="0"/>
              </a:spcAft>
              <a:buNone/>
            </a:pPr>
            <a:endParaRPr sz="1400">
              <a:solidFill>
                <a:srgbClr val="FFFFFF"/>
              </a:solidFill>
            </a:endParaRPr>
          </a:p>
          <a:p>
            <a:pPr marL="457200" lvl="0" indent="-317500" algn="l" rtl="0">
              <a:spcBef>
                <a:spcPts val="0"/>
              </a:spcBef>
              <a:spcAft>
                <a:spcPts val="0"/>
              </a:spcAft>
              <a:buClr>
                <a:srgbClr val="FFFFFF"/>
              </a:buClr>
              <a:buSzPts val="1400"/>
              <a:buChar char="●"/>
            </a:pPr>
            <a:r>
              <a:rPr lang="en" sz="1400">
                <a:solidFill>
                  <a:srgbClr val="FFFFFF"/>
                </a:solidFill>
              </a:rPr>
              <a:t>We can implement different, efficient </a:t>
            </a:r>
            <a:r>
              <a:rPr lang="en" sz="1400" b="1">
                <a:solidFill>
                  <a:srgbClr val="00FFFF"/>
                </a:solidFill>
              </a:rPr>
              <a:t>Smoothing techniques</a:t>
            </a:r>
            <a:r>
              <a:rPr lang="en" sz="1400">
                <a:solidFill>
                  <a:srgbClr val="FFFFFF"/>
                </a:solidFill>
              </a:rPr>
              <a:t>, like Good Turing Smoothing, Katz Smoothing etc. and increase accuracy even further.</a:t>
            </a:r>
            <a:endParaRPr sz="1400">
              <a:solidFill>
                <a:srgbClr val="FFFFFF"/>
              </a:solidFill>
            </a:endParaRPr>
          </a:p>
          <a:p>
            <a:pPr marL="457200" lvl="0" indent="0" algn="l" rtl="0">
              <a:spcBef>
                <a:spcPts val="0"/>
              </a:spcBef>
              <a:spcAft>
                <a:spcPts val="0"/>
              </a:spcAft>
              <a:buNone/>
            </a:pPr>
            <a:endParaRPr sz="1400">
              <a:solidFill>
                <a:srgbClr val="FFFFFF"/>
              </a:solidFill>
            </a:endParaRPr>
          </a:p>
          <a:p>
            <a:pPr marL="457200" lvl="0" indent="-317500" algn="l" rtl="0">
              <a:spcBef>
                <a:spcPts val="0"/>
              </a:spcBef>
              <a:spcAft>
                <a:spcPts val="0"/>
              </a:spcAft>
              <a:buClr>
                <a:srgbClr val="FFFFFF"/>
              </a:buClr>
              <a:buSzPts val="1400"/>
              <a:buChar char="●"/>
            </a:pPr>
            <a:r>
              <a:rPr lang="en" sz="1400">
                <a:solidFill>
                  <a:srgbClr val="FFFFFF"/>
                </a:solidFill>
              </a:rPr>
              <a:t>We can </a:t>
            </a:r>
            <a:r>
              <a:rPr lang="en" sz="1400" b="1">
                <a:solidFill>
                  <a:srgbClr val="00FFFF"/>
                </a:solidFill>
              </a:rPr>
              <a:t>improve the Dataset</a:t>
            </a:r>
            <a:r>
              <a:rPr lang="en" sz="1400">
                <a:solidFill>
                  <a:srgbClr val="FFFFFF"/>
                </a:solidFill>
              </a:rPr>
              <a:t> by extending the size of the corpus and increase frequencies for individual tags. Also we can increase different possibilities of trigrams, because earlier, of the 10648 possibilities, only around 4500 were available in the dataset.</a:t>
            </a:r>
            <a:endParaRPr sz="1400">
              <a:solidFill>
                <a:srgbClr val="FFFFFF"/>
              </a:solidFill>
            </a:endParaRPr>
          </a:p>
          <a:p>
            <a:pPr marL="457200" lvl="0" indent="0" algn="l" rtl="0">
              <a:spcBef>
                <a:spcPts val="0"/>
              </a:spcBef>
              <a:spcAft>
                <a:spcPts val="0"/>
              </a:spcAft>
              <a:buNone/>
            </a:pPr>
            <a:endParaRPr sz="1400">
              <a:solidFill>
                <a:srgbClr val="FFFFFF"/>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427"/>
        <p:cNvGrpSpPr/>
        <p:nvPr/>
      </p:nvGrpSpPr>
      <p:grpSpPr>
        <a:xfrm>
          <a:off x="0" y="0"/>
          <a:ext cx="0" cy="0"/>
          <a:chOff x="0" y="0"/>
          <a:chExt cx="0" cy="0"/>
        </a:xfrm>
      </p:grpSpPr>
      <p:sp>
        <p:nvSpPr>
          <p:cNvPr id="428" name="Google Shape;428;p54"/>
          <p:cNvSpPr txBox="1">
            <a:spLocks noGrp="1"/>
          </p:cNvSpPr>
          <p:nvPr>
            <p:ph type="title"/>
          </p:nvPr>
        </p:nvSpPr>
        <p:spPr>
          <a:xfrm>
            <a:off x="311700" y="372725"/>
            <a:ext cx="8520600" cy="64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Montserrat"/>
                <a:ea typeface="Montserrat"/>
                <a:cs typeface="Montserrat"/>
                <a:sym typeface="Montserrat"/>
              </a:rPr>
              <a:t>Questions?</a:t>
            </a:r>
            <a:endParaRPr>
              <a:latin typeface="Montserrat"/>
              <a:ea typeface="Montserrat"/>
              <a:cs typeface="Montserrat"/>
              <a:sym typeface="Montserrat"/>
            </a:endParaRPr>
          </a:p>
        </p:txBody>
      </p:sp>
      <p:sp>
        <p:nvSpPr>
          <p:cNvPr id="429" name="Google Shape;429;p54"/>
          <p:cNvSpPr txBox="1">
            <a:spLocks noGrp="1"/>
          </p:cNvSpPr>
          <p:nvPr>
            <p:ph type="body" idx="1"/>
          </p:nvPr>
        </p:nvSpPr>
        <p:spPr>
          <a:xfrm>
            <a:off x="311700" y="1417800"/>
            <a:ext cx="8520600" cy="315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a:solidFill>
                <a:srgbClr val="FFFFFF"/>
              </a:solidFill>
            </a:endParaRPr>
          </a:p>
          <a:p>
            <a:pPr marL="0" lvl="0" indent="0" algn="l" rtl="0">
              <a:spcBef>
                <a:spcPts val="0"/>
              </a:spcBef>
              <a:spcAft>
                <a:spcPts val="0"/>
              </a:spcAft>
              <a:buNone/>
            </a:pPr>
            <a:endParaRPr sz="1200">
              <a:solidFill>
                <a:srgbClr val="FFFFFF"/>
              </a:solidFill>
            </a:endParaRPr>
          </a:p>
          <a:p>
            <a:pPr marL="0" lvl="0" indent="0" algn="l" rtl="0">
              <a:spcBef>
                <a:spcPts val="0"/>
              </a:spcBef>
              <a:spcAft>
                <a:spcPts val="0"/>
              </a:spcAft>
              <a:buNone/>
            </a:pPr>
            <a:endParaRPr sz="1200">
              <a:solidFill>
                <a:srgbClr val="FFFFFF"/>
              </a:solidFill>
            </a:endParaRPr>
          </a:p>
          <a:p>
            <a:pPr marL="0" lvl="0" indent="0" algn="l" rtl="0">
              <a:spcBef>
                <a:spcPts val="0"/>
              </a:spcBef>
              <a:spcAft>
                <a:spcPts val="0"/>
              </a:spcAft>
              <a:buNone/>
            </a:pPr>
            <a:endParaRPr sz="1200">
              <a:solidFill>
                <a:srgbClr val="FFFFFF"/>
              </a:solidFill>
            </a:endParaRPr>
          </a:p>
          <a:p>
            <a:pPr marL="0" lvl="0" indent="0" algn="l" rtl="0">
              <a:spcBef>
                <a:spcPts val="0"/>
              </a:spcBef>
              <a:spcAft>
                <a:spcPts val="0"/>
              </a:spcAft>
              <a:buNone/>
            </a:pPr>
            <a:endParaRPr sz="1200">
              <a:solidFill>
                <a:srgbClr val="FFFFFF"/>
              </a:solidFill>
            </a:endParaRPr>
          </a:p>
          <a:p>
            <a:pPr marL="0" lvl="0" indent="0" algn="l" rtl="0">
              <a:spcBef>
                <a:spcPts val="0"/>
              </a:spcBef>
              <a:spcAft>
                <a:spcPts val="0"/>
              </a:spcAft>
              <a:buNone/>
            </a:pPr>
            <a:endParaRPr sz="1200">
              <a:solidFill>
                <a:srgbClr val="FFFFFF"/>
              </a:solidFill>
            </a:endParaRPr>
          </a:p>
          <a:p>
            <a:pPr marL="0" lvl="0" indent="0" algn="l" rtl="0">
              <a:spcBef>
                <a:spcPts val="0"/>
              </a:spcBef>
              <a:spcAft>
                <a:spcPts val="0"/>
              </a:spcAft>
              <a:buNone/>
            </a:pPr>
            <a:endParaRPr sz="1200">
              <a:solidFill>
                <a:srgbClr val="FFFFFF"/>
              </a:solidFill>
            </a:endParaRPr>
          </a:p>
          <a:p>
            <a:pPr marL="0" lvl="0" indent="0" algn="l" rtl="0">
              <a:spcBef>
                <a:spcPts val="0"/>
              </a:spcBef>
              <a:spcAft>
                <a:spcPts val="0"/>
              </a:spcAft>
              <a:buNone/>
            </a:pPr>
            <a:endParaRPr sz="1200">
              <a:solidFill>
                <a:srgbClr val="FFFFFF"/>
              </a:solidFill>
            </a:endParaRPr>
          </a:p>
          <a:p>
            <a:pPr marL="0" lvl="0" indent="0" algn="l" rtl="0">
              <a:spcBef>
                <a:spcPts val="0"/>
              </a:spcBef>
              <a:spcAft>
                <a:spcPts val="0"/>
              </a:spcAft>
              <a:buNone/>
            </a:pPr>
            <a:endParaRPr sz="1200">
              <a:solidFill>
                <a:srgbClr val="FFFFFF"/>
              </a:solidFill>
            </a:endParaRPr>
          </a:p>
          <a:p>
            <a:pPr marL="0" lvl="0" indent="0" algn="l" rtl="0">
              <a:spcBef>
                <a:spcPts val="0"/>
              </a:spcBef>
              <a:spcAft>
                <a:spcPts val="0"/>
              </a:spcAft>
              <a:buNone/>
            </a:pPr>
            <a:endParaRPr sz="3000">
              <a:solidFill>
                <a:srgbClr val="FFFFFF"/>
              </a:solidFill>
            </a:endParaRPr>
          </a:p>
          <a:p>
            <a:pPr marL="0" lvl="0" indent="0" algn="l" rtl="0">
              <a:spcBef>
                <a:spcPts val="0"/>
              </a:spcBef>
              <a:spcAft>
                <a:spcPts val="0"/>
              </a:spcAft>
              <a:buNone/>
            </a:pPr>
            <a:r>
              <a:rPr lang="en" sz="3000">
                <a:solidFill>
                  <a:srgbClr val="FFFF00"/>
                </a:solidFill>
              </a:rPr>
              <a:t>Thank You</a:t>
            </a:r>
            <a:endParaRPr sz="3000">
              <a:solidFill>
                <a:srgbClr val="FFFF00"/>
              </a:solidFill>
            </a:endParaRPr>
          </a:p>
          <a:p>
            <a:pPr marL="457200" lvl="0" indent="0" algn="l" rtl="0">
              <a:spcBef>
                <a:spcPts val="0"/>
              </a:spcBef>
              <a:spcAft>
                <a:spcPts val="0"/>
              </a:spcAft>
              <a:buNone/>
            </a:pPr>
            <a:endParaRPr sz="1200">
              <a:solidFill>
                <a:srgbClr val="FFFFFF"/>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88"/>
        <p:cNvGrpSpPr/>
        <p:nvPr/>
      </p:nvGrpSpPr>
      <p:grpSpPr>
        <a:xfrm>
          <a:off x="0" y="0"/>
          <a:ext cx="0" cy="0"/>
          <a:chOff x="0" y="0"/>
          <a:chExt cx="0" cy="0"/>
        </a:xfrm>
      </p:grpSpPr>
      <p:sp>
        <p:nvSpPr>
          <p:cNvPr id="89" name="Google Shape;89;p16"/>
          <p:cNvSpPr txBox="1">
            <a:spLocks noGrp="1"/>
          </p:cNvSpPr>
          <p:nvPr>
            <p:ph type="title"/>
          </p:nvPr>
        </p:nvSpPr>
        <p:spPr>
          <a:xfrm>
            <a:off x="287675" y="1718250"/>
            <a:ext cx="4045200" cy="1707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latin typeface="Montserrat"/>
                <a:ea typeface="Montserrat"/>
                <a:cs typeface="Montserrat"/>
                <a:sym typeface="Montserrat"/>
              </a:rPr>
              <a:t>Complex Situations in POS Tagging</a:t>
            </a:r>
            <a:endParaRPr>
              <a:latin typeface="Montserrat"/>
              <a:ea typeface="Montserrat"/>
              <a:cs typeface="Montserrat"/>
              <a:sym typeface="Montserrat"/>
            </a:endParaRPr>
          </a:p>
        </p:txBody>
      </p:sp>
      <p:sp>
        <p:nvSpPr>
          <p:cNvPr id="90" name="Google Shape;90;p16"/>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000000"/>
                </a:solidFill>
                <a:highlight>
                  <a:srgbClr val="FFFFFF"/>
                </a:highlight>
              </a:rPr>
              <a:t>Following are the most common barriers faced while POS Tagging:</a:t>
            </a:r>
            <a:endParaRPr>
              <a:solidFill>
                <a:srgbClr val="000000"/>
              </a:solidFill>
            </a:endParaRPr>
          </a:p>
          <a:p>
            <a:pPr marL="457200" lvl="0" indent="-342900" algn="l" rtl="0">
              <a:spcBef>
                <a:spcPts val="1600"/>
              </a:spcBef>
              <a:spcAft>
                <a:spcPts val="0"/>
              </a:spcAft>
              <a:buClr>
                <a:srgbClr val="000000"/>
              </a:buClr>
              <a:buSzPts val="1800"/>
              <a:buAutoNum type="arabicPeriod"/>
            </a:pPr>
            <a:r>
              <a:rPr lang="en">
                <a:solidFill>
                  <a:srgbClr val="000000"/>
                </a:solidFill>
              </a:rPr>
              <a:t>Ambiguity</a:t>
            </a:r>
            <a:endParaRPr>
              <a:solidFill>
                <a:srgbClr val="000000"/>
              </a:solidFill>
            </a:endParaRPr>
          </a:p>
          <a:p>
            <a:pPr marL="457200" lvl="0" indent="-342900" algn="l" rtl="0">
              <a:spcBef>
                <a:spcPts val="0"/>
              </a:spcBef>
              <a:spcAft>
                <a:spcPts val="0"/>
              </a:spcAft>
              <a:buClr>
                <a:srgbClr val="000000"/>
              </a:buClr>
              <a:buSzPts val="1800"/>
              <a:buAutoNum type="arabicPeriod"/>
            </a:pPr>
            <a:r>
              <a:rPr lang="en">
                <a:solidFill>
                  <a:srgbClr val="000000"/>
                </a:solidFill>
              </a:rPr>
              <a:t>Sparse Data</a:t>
            </a:r>
            <a:endParaRPr>
              <a:solidFill>
                <a:srgbClr val="000000"/>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94"/>
        <p:cNvGrpSpPr/>
        <p:nvPr/>
      </p:nvGrpSpPr>
      <p:grpSpPr>
        <a:xfrm>
          <a:off x="0" y="0"/>
          <a:ext cx="0" cy="0"/>
          <a:chOff x="0" y="0"/>
          <a:chExt cx="0" cy="0"/>
        </a:xfrm>
      </p:grpSpPr>
      <p:sp>
        <p:nvSpPr>
          <p:cNvPr id="95" name="Google Shape;95;p17"/>
          <p:cNvSpPr txBox="1">
            <a:spLocks noGrp="1"/>
          </p:cNvSpPr>
          <p:nvPr>
            <p:ph type="title"/>
          </p:nvPr>
        </p:nvSpPr>
        <p:spPr>
          <a:xfrm>
            <a:off x="311700" y="372725"/>
            <a:ext cx="8520600" cy="645000"/>
          </a:xfrm>
          <a:prstGeom prst="rect">
            <a:avLst/>
          </a:prstGeom>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latin typeface="Montserrat"/>
                <a:ea typeface="Montserrat"/>
                <a:cs typeface="Montserrat"/>
                <a:sym typeface="Montserrat"/>
              </a:rPr>
              <a:t>Challenges faced - </a:t>
            </a:r>
            <a:r>
              <a:rPr lang="en">
                <a:solidFill>
                  <a:srgbClr val="FF00FF"/>
                </a:solidFill>
                <a:latin typeface="Montserrat"/>
                <a:ea typeface="Montserrat"/>
                <a:cs typeface="Montserrat"/>
                <a:sym typeface="Montserrat"/>
              </a:rPr>
              <a:t>Ambiguity</a:t>
            </a:r>
            <a:endParaRPr>
              <a:solidFill>
                <a:srgbClr val="FF00FF"/>
              </a:solidFill>
              <a:latin typeface="Montserrat"/>
              <a:ea typeface="Montserrat"/>
              <a:cs typeface="Montserrat"/>
              <a:sym typeface="Montserrat"/>
            </a:endParaRPr>
          </a:p>
        </p:txBody>
      </p:sp>
      <p:sp>
        <p:nvSpPr>
          <p:cNvPr id="96" name="Google Shape;96;p17"/>
          <p:cNvSpPr/>
          <p:nvPr/>
        </p:nvSpPr>
        <p:spPr>
          <a:xfrm>
            <a:off x="3441300" y="1467150"/>
            <a:ext cx="2566200" cy="1599600"/>
          </a:xfrm>
          <a:prstGeom prst="leftRightArrow">
            <a:avLst>
              <a:gd name="adj1" fmla="val 50000"/>
              <a:gd name="adj2" fmla="val 50000"/>
            </a:avLst>
          </a:prstGeom>
          <a:solidFill>
            <a:srgbClr val="FFFFFF"/>
          </a:solidFill>
          <a:ln w="38100" cap="flat" cmpd="sng">
            <a:solidFill>
              <a:srgbClr val="FF00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rgbClr val="4C1130"/>
                </a:solidFill>
                <a:latin typeface="Lato"/>
                <a:ea typeface="Lato"/>
                <a:cs typeface="Lato"/>
                <a:sym typeface="Lato"/>
              </a:rPr>
              <a:t>खाना</a:t>
            </a:r>
            <a:endParaRPr sz="2400" b="1">
              <a:solidFill>
                <a:srgbClr val="4C1130"/>
              </a:solidFill>
              <a:latin typeface="Lato"/>
              <a:ea typeface="Lato"/>
              <a:cs typeface="Lato"/>
              <a:sym typeface="Lato"/>
            </a:endParaRPr>
          </a:p>
        </p:txBody>
      </p:sp>
      <p:sp>
        <p:nvSpPr>
          <p:cNvPr id="97" name="Google Shape;97;p17"/>
          <p:cNvSpPr txBox="1"/>
          <p:nvPr/>
        </p:nvSpPr>
        <p:spPr>
          <a:xfrm>
            <a:off x="265700" y="1899525"/>
            <a:ext cx="2977200" cy="11673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0"/>
              </a:spcAft>
              <a:buNone/>
            </a:pPr>
            <a:r>
              <a:rPr lang="en">
                <a:solidFill>
                  <a:srgbClr val="FFFFFF"/>
                </a:solidFill>
              </a:rPr>
              <a:t>इस होटल में अच्छा खाना मिल सकता है।</a:t>
            </a:r>
            <a:endParaRPr>
              <a:solidFill>
                <a:srgbClr val="FFFFFF"/>
              </a:solidFill>
              <a:latin typeface="Lato"/>
              <a:ea typeface="Lato"/>
              <a:cs typeface="Lato"/>
              <a:sym typeface="Lato"/>
            </a:endParaRPr>
          </a:p>
          <a:p>
            <a:pPr marL="0" lvl="0" indent="0" algn="r" rtl="0">
              <a:spcBef>
                <a:spcPts val="0"/>
              </a:spcBef>
              <a:spcAft>
                <a:spcPts val="0"/>
              </a:spcAft>
              <a:buNone/>
            </a:pPr>
            <a:r>
              <a:rPr lang="en">
                <a:solidFill>
                  <a:srgbClr val="FFFFFF"/>
                </a:solidFill>
                <a:latin typeface="Lato"/>
                <a:ea typeface="Lato"/>
                <a:cs typeface="Lato"/>
                <a:sym typeface="Lato"/>
              </a:rPr>
              <a:t>Noun (Food)</a:t>
            </a:r>
            <a:endParaRPr>
              <a:solidFill>
                <a:srgbClr val="FFFFFF"/>
              </a:solidFill>
              <a:latin typeface="Lato"/>
              <a:ea typeface="Lato"/>
              <a:cs typeface="Lato"/>
              <a:sym typeface="Lato"/>
            </a:endParaRPr>
          </a:p>
        </p:txBody>
      </p:sp>
      <p:sp>
        <p:nvSpPr>
          <p:cNvPr id="98" name="Google Shape;98;p17"/>
          <p:cNvSpPr txBox="1"/>
          <p:nvPr/>
        </p:nvSpPr>
        <p:spPr>
          <a:xfrm>
            <a:off x="6184250" y="1899525"/>
            <a:ext cx="2674500" cy="1167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solidFill>
                  <a:srgbClr val="FFFFFF"/>
                </a:solidFill>
              </a:rPr>
              <a:t>पैसा खाना बुरी बात है |</a:t>
            </a:r>
            <a:endParaRPr>
              <a:solidFill>
                <a:srgbClr val="FFFFFF"/>
              </a:solidFill>
              <a:latin typeface="Lato"/>
              <a:ea typeface="Lato"/>
              <a:cs typeface="Lato"/>
              <a:sym typeface="Lato"/>
            </a:endParaRPr>
          </a:p>
          <a:p>
            <a:pPr marL="0" lvl="0" indent="0" algn="l" rtl="0">
              <a:spcBef>
                <a:spcPts val="0"/>
              </a:spcBef>
              <a:spcAft>
                <a:spcPts val="0"/>
              </a:spcAft>
              <a:buNone/>
            </a:pPr>
            <a:r>
              <a:rPr lang="en">
                <a:solidFill>
                  <a:srgbClr val="FFFFFF"/>
                </a:solidFill>
                <a:latin typeface="Lato"/>
                <a:ea typeface="Lato"/>
                <a:cs typeface="Lato"/>
                <a:sym typeface="Lato"/>
              </a:rPr>
              <a:t>Verb (To eat)</a:t>
            </a:r>
            <a:endParaRPr>
              <a:solidFill>
                <a:srgbClr val="FFFFFF"/>
              </a:solidFill>
              <a:latin typeface="Lato"/>
              <a:ea typeface="Lato"/>
              <a:cs typeface="Lato"/>
              <a:sym typeface="Lato"/>
            </a:endParaRPr>
          </a:p>
        </p:txBody>
      </p:sp>
      <p:sp>
        <p:nvSpPr>
          <p:cNvPr id="99" name="Google Shape;99;p17"/>
          <p:cNvSpPr txBox="1">
            <a:spLocks noGrp="1"/>
          </p:cNvSpPr>
          <p:nvPr>
            <p:ph type="body" idx="1"/>
          </p:nvPr>
        </p:nvSpPr>
        <p:spPr>
          <a:xfrm>
            <a:off x="311700" y="3197225"/>
            <a:ext cx="8520600" cy="1371600"/>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rPr>
              <a:t>Solution: </a:t>
            </a:r>
            <a:endParaRPr>
              <a:solidFill>
                <a:srgbClr val="FFFFFF"/>
              </a:solidFill>
            </a:endParaRPr>
          </a:p>
          <a:p>
            <a:pPr marL="0" lvl="0" indent="0" algn="l" rtl="0">
              <a:spcBef>
                <a:spcPts val="1000"/>
              </a:spcBef>
              <a:spcAft>
                <a:spcPts val="1000"/>
              </a:spcAft>
              <a:buNone/>
            </a:pPr>
            <a:r>
              <a:rPr lang="en">
                <a:solidFill>
                  <a:srgbClr val="FFFFFF"/>
                </a:solidFill>
              </a:rPr>
              <a:t>This problem can be resolved by looking at the word/tag combinations of surrounding words with respect to the ambiguous word</a:t>
            </a:r>
            <a:endParaRPr>
              <a:solidFill>
                <a:srgbClr val="FFFFFF"/>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03"/>
        <p:cNvGrpSpPr/>
        <p:nvPr/>
      </p:nvGrpSpPr>
      <p:grpSpPr>
        <a:xfrm>
          <a:off x="0" y="0"/>
          <a:ext cx="0" cy="0"/>
          <a:chOff x="0" y="0"/>
          <a:chExt cx="0" cy="0"/>
        </a:xfrm>
      </p:grpSpPr>
      <p:sp>
        <p:nvSpPr>
          <p:cNvPr id="104" name="Google Shape;104;p18"/>
          <p:cNvSpPr txBox="1">
            <a:spLocks noGrp="1"/>
          </p:cNvSpPr>
          <p:nvPr>
            <p:ph type="title"/>
          </p:nvPr>
        </p:nvSpPr>
        <p:spPr>
          <a:xfrm>
            <a:off x="311700" y="372725"/>
            <a:ext cx="8520600" cy="645000"/>
          </a:xfrm>
          <a:prstGeom prst="rect">
            <a:avLst/>
          </a:prstGeom>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latin typeface="Montserrat"/>
                <a:ea typeface="Montserrat"/>
                <a:cs typeface="Montserrat"/>
                <a:sym typeface="Montserrat"/>
              </a:rPr>
              <a:t>Challenges faced - </a:t>
            </a:r>
            <a:r>
              <a:rPr lang="en">
                <a:solidFill>
                  <a:srgbClr val="FF00FF"/>
                </a:solidFill>
                <a:latin typeface="Montserrat"/>
                <a:ea typeface="Montserrat"/>
                <a:cs typeface="Montserrat"/>
                <a:sym typeface="Montserrat"/>
              </a:rPr>
              <a:t>Data Sparsity</a:t>
            </a:r>
            <a:endParaRPr>
              <a:solidFill>
                <a:srgbClr val="FF00FF"/>
              </a:solidFill>
              <a:latin typeface="Montserrat"/>
              <a:ea typeface="Montserrat"/>
              <a:cs typeface="Montserrat"/>
              <a:sym typeface="Montserrat"/>
            </a:endParaRPr>
          </a:p>
        </p:txBody>
      </p:sp>
      <p:sp>
        <p:nvSpPr>
          <p:cNvPr id="105" name="Google Shape;105;p18"/>
          <p:cNvSpPr txBox="1">
            <a:spLocks noGrp="1"/>
          </p:cNvSpPr>
          <p:nvPr>
            <p:ph type="body" idx="1"/>
          </p:nvPr>
        </p:nvSpPr>
        <p:spPr>
          <a:xfrm>
            <a:off x="311700" y="3197225"/>
            <a:ext cx="8520600" cy="1371600"/>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rPr>
              <a:t>Solution: </a:t>
            </a:r>
            <a:endParaRPr>
              <a:solidFill>
                <a:srgbClr val="FFFFFF"/>
              </a:solidFill>
            </a:endParaRPr>
          </a:p>
          <a:p>
            <a:pPr marL="0" lvl="0" indent="0" algn="l" rtl="0">
              <a:spcBef>
                <a:spcPts val="1000"/>
              </a:spcBef>
              <a:spcAft>
                <a:spcPts val="1000"/>
              </a:spcAft>
              <a:buNone/>
            </a:pPr>
            <a:r>
              <a:rPr lang="en">
                <a:solidFill>
                  <a:srgbClr val="FFFFFF"/>
                </a:solidFill>
              </a:rPr>
              <a:t>To capture the fact that some POS classes are more likely to generate unknown words, we can simply use good smoothing techniques on P(w|t)</a:t>
            </a:r>
            <a:endParaRPr>
              <a:solidFill>
                <a:srgbClr val="FFFFFF"/>
              </a:solidFill>
            </a:endParaRPr>
          </a:p>
        </p:txBody>
      </p:sp>
      <p:sp>
        <p:nvSpPr>
          <p:cNvPr id="106" name="Google Shape;106;p18"/>
          <p:cNvSpPr txBox="1"/>
          <p:nvPr/>
        </p:nvSpPr>
        <p:spPr>
          <a:xfrm>
            <a:off x="1374550" y="1423600"/>
            <a:ext cx="6795000" cy="177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rgbClr val="FFFFFF"/>
                </a:solidFill>
                <a:latin typeface="Lato"/>
                <a:ea typeface="Lato"/>
                <a:cs typeface="Lato"/>
                <a:sym typeface="Lato"/>
              </a:rPr>
              <a:t>When with a new word ‘w’, we never have seen any tag. </a:t>
            </a:r>
            <a:endParaRPr sz="1800">
              <a:solidFill>
                <a:srgbClr val="FFFFFF"/>
              </a:solidFill>
              <a:latin typeface="Lato"/>
              <a:ea typeface="Lato"/>
              <a:cs typeface="Lato"/>
              <a:sym typeface="Lato"/>
            </a:endParaRPr>
          </a:p>
          <a:p>
            <a:pPr marL="0" lvl="0" indent="0" algn="l" rtl="0">
              <a:spcBef>
                <a:spcPts val="1000"/>
              </a:spcBef>
              <a:spcAft>
                <a:spcPts val="0"/>
              </a:spcAft>
              <a:buNone/>
            </a:pPr>
            <a:r>
              <a:rPr lang="en" sz="1800">
                <a:solidFill>
                  <a:srgbClr val="FFFFFF"/>
                </a:solidFill>
                <a:latin typeface="Lato"/>
                <a:ea typeface="Lato"/>
                <a:cs typeface="Lato"/>
                <a:sym typeface="Lato"/>
              </a:rPr>
              <a:t>Hence: for all tags t ∈ T:  </a:t>
            </a:r>
            <a:r>
              <a:rPr lang="en" sz="3000" b="1">
                <a:solidFill>
                  <a:srgbClr val="FF00FF"/>
                </a:solidFill>
                <a:latin typeface="Lato"/>
                <a:ea typeface="Lato"/>
                <a:cs typeface="Lato"/>
                <a:sym typeface="Lato"/>
              </a:rPr>
              <a:t>P( w | t ) = 0 </a:t>
            </a:r>
            <a:endParaRPr sz="3000" b="1">
              <a:solidFill>
                <a:srgbClr val="FF00FF"/>
              </a:solidFill>
              <a:latin typeface="Lato"/>
              <a:ea typeface="Lato"/>
              <a:cs typeface="Lato"/>
              <a:sym typeface="Lato"/>
            </a:endParaRPr>
          </a:p>
          <a:p>
            <a:pPr marL="0" lvl="0" indent="0" algn="l" rtl="0">
              <a:spcBef>
                <a:spcPts val="1000"/>
              </a:spcBef>
              <a:spcAft>
                <a:spcPts val="1000"/>
              </a:spcAft>
              <a:buNone/>
            </a:pPr>
            <a:endParaRPr sz="1800">
              <a:solidFill>
                <a:srgbClr val="FFFFFF"/>
              </a:solidFill>
              <a:latin typeface="Lato"/>
              <a:ea typeface="Lato"/>
              <a:cs typeface="Lato"/>
              <a:sym typeface="Lato"/>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10"/>
        <p:cNvGrpSpPr/>
        <p:nvPr/>
      </p:nvGrpSpPr>
      <p:grpSpPr>
        <a:xfrm>
          <a:off x="0" y="0"/>
          <a:ext cx="0" cy="0"/>
          <a:chOff x="0" y="0"/>
          <a:chExt cx="0" cy="0"/>
        </a:xfrm>
      </p:grpSpPr>
      <p:sp>
        <p:nvSpPr>
          <p:cNvPr id="111" name="Google Shape;111;p19"/>
          <p:cNvSpPr txBox="1">
            <a:spLocks noGrp="1"/>
          </p:cNvSpPr>
          <p:nvPr>
            <p:ph type="title"/>
          </p:nvPr>
        </p:nvSpPr>
        <p:spPr>
          <a:xfrm>
            <a:off x="287675" y="1413450"/>
            <a:ext cx="4045200" cy="1707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latin typeface="Montserrat"/>
                <a:ea typeface="Montserrat"/>
                <a:cs typeface="Montserrat"/>
                <a:sym typeface="Montserrat"/>
              </a:rPr>
              <a:t>Types of POS Taggers</a:t>
            </a:r>
            <a:endParaRPr>
              <a:latin typeface="Montserrat"/>
              <a:ea typeface="Montserrat"/>
              <a:cs typeface="Montserrat"/>
              <a:sym typeface="Montserrat"/>
            </a:endParaRPr>
          </a:p>
        </p:txBody>
      </p:sp>
      <p:sp>
        <p:nvSpPr>
          <p:cNvPr id="112" name="Google Shape;112;p1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000000"/>
                </a:solidFill>
                <a:highlight>
                  <a:srgbClr val="FFFFFF"/>
                </a:highlight>
              </a:rPr>
              <a:t>POS-tagging algorithms fall into two distinctive groups:</a:t>
            </a:r>
            <a:endParaRPr>
              <a:solidFill>
                <a:srgbClr val="000000"/>
              </a:solidFill>
            </a:endParaRPr>
          </a:p>
          <a:p>
            <a:pPr marL="457200" lvl="0" indent="-342900" algn="l" rtl="0">
              <a:spcBef>
                <a:spcPts val="1600"/>
              </a:spcBef>
              <a:spcAft>
                <a:spcPts val="0"/>
              </a:spcAft>
              <a:buClr>
                <a:srgbClr val="000000"/>
              </a:buClr>
              <a:buSzPts val="1800"/>
              <a:buAutoNum type="arabicPeriod"/>
            </a:pPr>
            <a:r>
              <a:rPr lang="en">
                <a:solidFill>
                  <a:srgbClr val="000000"/>
                </a:solidFill>
              </a:rPr>
              <a:t>Rule Based POS Taggers</a:t>
            </a:r>
            <a:endParaRPr>
              <a:solidFill>
                <a:srgbClr val="000000"/>
              </a:solidFill>
            </a:endParaRPr>
          </a:p>
          <a:p>
            <a:pPr marL="457200" lvl="0" indent="-342900" algn="l" rtl="0">
              <a:spcBef>
                <a:spcPts val="0"/>
              </a:spcBef>
              <a:spcAft>
                <a:spcPts val="0"/>
              </a:spcAft>
              <a:buClr>
                <a:srgbClr val="000000"/>
              </a:buClr>
              <a:buSzPts val="1800"/>
              <a:buAutoNum type="arabicPeriod"/>
            </a:pPr>
            <a:r>
              <a:rPr lang="en">
                <a:solidFill>
                  <a:srgbClr val="000000"/>
                </a:solidFill>
              </a:rPr>
              <a:t>Stochastic POS Taggers</a:t>
            </a:r>
            <a:endParaRPr>
              <a:solidFill>
                <a:srgbClr val="000000"/>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16"/>
        <p:cNvGrpSpPr/>
        <p:nvPr/>
      </p:nvGrpSpPr>
      <p:grpSpPr>
        <a:xfrm>
          <a:off x="0" y="0"/>
          <a:ext cx="0" cy="0"/>
          <a:chOff x="0" y="0"/>
          <a:chExt cx="0" cy="0"/>
        </a:xfrm>
      </p:grpSpPr>
      <p:sp>
        <p:nvSpPr>
          <p:cNvPr id="117" name="Google Shape;117;p20"/>
          <p:cNvSpPr txBox="1">
            <a:spLocks noGrp="1"/>
          </p:cNvSpPr>
          <p:nvPr>
            <p:ph type="title"/>
          </p:nvPr>
        </p:nvSpPr>
        <p:spPr>
          <a:xfrm>
            <a:off x="311700" y="372725"/>
            <a:ext cx="8520600" cy="645000"/>
          </a:xfrm>
          <a:prstGeom prst="rect">
            <a:avLst/>
          </a:prstGeom>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rgbClr val="00FF00"/>
                </a:solidFill>
                <a:latin typeface="Montserrat"/>
                <a:ea typeface="Montserrat"/>
                <a:cs typeface="Montserrat"/>
                <a:sym typeface="Montserrat"/>
              </a:rPr>
              <a:t>Rule Based</a:t>
            </a:r>
            <a:r>
              <a:rPr lang="en" dirty="0">
                <a:latin typeface="Montserrat"/>
                <a:ea typeface="Montserrat"/>
                <a:cs typeface="Montserrat"/>
                <a:sym typeface="Montserrat"/>
              </a:rPr>
              <a:t> POS Taggers</a:t>
            </a:r>
            <a:endParaRPr dirty="0">
              <a:latin typeface="Montserrat"/>
              <a:ea typeface="Montserrat"/>
              <a:cs typeface="Montserrat"/>
              <a:sym typeface="Montserrat"/>
            </a:endParaRPr>
          </a:p>
        </p:txBody>
      </p:sp>
      <p:sp>
        <p:nvSpPr>
          <p:cNvPr id="118" name="Google Shape;118;p20"/>
          <p:cNvSpPr txBox="1">
            <a:spLocks noGrp="1"/>
          </p:cNvSpPr>
          <p:nvPr>
            <p:ph type="body" idx="1"/>
          </p:nvPr>
        </p:nvSpPr>
        <p:spPr>
          <a:xfrm>
            <a:off x="311700" y="1417800"/>
            <a:ext cx="8520600" cy="3150900"/>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rgbClr val="FFFFFF"/>
                </a:solidFill>
              </a:rPr>
              <a:t>Typical rule-based approaches use contextual information to assign tags to unknown or ambiguous words. Disambiguation is done by analyzing the linguistic features of the word, its preceding word, its following word, and </a:t>
            </a:r>
            <a:r>
              <a:rPr lang="en-IN" dirty="0">
                <a:solidFill>
                  <a:srgbClr val="FFFFFF"/>
                </a:solidFill>
              </a:rPr>
              <a:t>the context it is in</a:t>
            </a:r>
            <a:r>
              <a:rPr lang="en" dirty="0">
                <a:solidFill>
                  <a:srgbClr val="FFFFFF"/>
                </a:solidFill>
              </a:rPr>
              <a:t>.</a:t>
            </a:r>
            <a:endParaRPr dirty="0">
              <a:solidFill>
                <a:srgbClr val="FFFFFF"/>
              </a:solidFill>
            </a:endParaRPr>
          </a:p>
          <a:p>
            <a:pPr marL="0" lvl="0" indent="0" algn="l" rtl="0">
              <a:spcBef>
                <a:spcPts val="1600"/>
              </a:spcBef>
              <a:spcAft>
                <a:spcPts val="0"/>
              </a:spcAft>
              <a:buNone/>
            </a:pPr>
            <a:endParaRPr dirty="0">
              <a:solidFill>
                <a:srgbClr val="FFFFFF"/>
              </a:solidFill>
            </a:endParaRPr>
          </a:p>
          <a:p>
            <a:pPr marL="0" lvl="0" indent="0" algn="l" rtl="0">
              <a:spcBef>
                <a:spcPts val="1600"/>
              </a:spcBef>
              <a:spcAft>
                <a:spcPts val="0"/>
              </a:spcAft>
              <a:buNone/>
            </a:pPr>
            <a:endParaRPr sz="2400" dirty="0">
              <a:solidFill>
                <a:srgbClr val="FFFFFF"/>
              </a:solidFill>
            </a:endParaRPr>
          </a:p>
          <a:p>
            <a:pPr marL="0" lvl="0" indent="0" algn="l" rtl="0">
              <a:spcBef>
                <a:spcPts val="1600"/>
              </a:spcBef>
              <a:spcAft>
                <a:spcPts val="1600"/>
              </a:spcAft>
              <a:buNone/>
            </a:pPr>
            <a:r>
              <a:rPr lang="en" dirty="0">
                <a:solidFill>
                  <a:srgbClr val="FFFFFF"/>
                </a:solidFill>
                <a:latin typeface="Georgia"/>
                <a:ea typeface="Georgia"/>
                <a:cs typeface="Georgia"/>
                <a:sym typeface="Georgia"/>
              </a:rPr>
              <a:t>Defining a set of rules manually is an extremely cumbersome process and is not scalable at all. So we need some automatic way of doing this.</a:t>
            </a:r>
            <a:endParaRPr dirty="0">
              <a:solidFill>
                <a:srgbClr val="FFFFFF"/>
              </a:solidFill>
            </a:endParaRPr>
          </a:p>
        </p:txBody>
      </p:sp>
      <p:sp>
        <p:nvSpPr>
          <p:cNvPr id="119" name="Google Shape;119;p20"/>
          <p:cNvSpPr/>
          <p:nvPr/>
        </p:nvSpPr>
        <p:spPr>
          <a:xfrm>
            <a:off x="309725" y="3108225"/>
            <a:ext cx="1020600" cy="486600"/>
          </a:xfrm>
          <a:prstGeom prst="rect">
            <a:avLst/>
          </a:prstGeom>
          <a:solidFill>
            <a:srgbClr val="FF0000"/>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400">
                <a:solidFill>
                  <a:srgbClr val="FFFFFF"/>
                </a:solidFill>
                <a:latin typeface="Lato"/>
                <a:ea typeface="Lato"/>
                <a:cs typeface="Lato"/>
                <a:sym typeface="Lato"/>
              </a:rPr>
              <a:t>Issue:</a:t>
            </a:r>
            <a:endParaRPr sz="2400">
              <a:solidFill>
                <a:srgbClr val="FFFFFF"/>
              </a:solidFill>
              <a:latin typeface="Lato"/>
              <a:ea typeface="Lato"/>
              <a:cs typeface="Lato"/>
              <a:sym typeface="Lato"/>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23"/>
        <p:cNvGrpSpPr/>
        <p:nvPr/>
      </p:nvGrpSpPr>
      <p:grpSpPr>
        <a:xfrm>
          <a:off x="0" y="0"/>
          <a:ext cx="0" cy="0"/>
          <a:chOff x="0" y="0"/>
          <a:chExt cx="0" cy="0"/>
        </a:xfrm>
      </p:grpSpPr>
      <p:sp>
        <p:nvSpPr>
          <p:cNvPr id="124" name="Google Shape;124;p21"/>
          <p:cNvSpPr txBox="1">
            <a:spLocks noGrp="1"/>
          </p:cNvSpPr>
          <p:nvPr>
            <p:ph type="title"/>
          </p:nvPr>
        </p:nvSpPr>
        <p:spPr>
          <a:xfrm>
            <a:off x="311700" y="372725"/>
            <a:ext cx="8520600" cy="64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00FF00"/>
                </a:solidFill>
                <a:latin typeface="Montserrat"/>
                <a:ea typeface="Montserrat"/>
                <a:cs typeface="Montserrat"/>
                <a:sym typeface="Montserrat"/>
              </a:rPr>
              <a:t>Stochastic</a:t>
            </a:r>
            <a:r>
              <a:rPr lang="en">
                <a:latin typeface="Montserrat"/>
                <a:ea typeface="Montserrat"/>
                <a:cs typeface="Montserrat"/>
                <a:sym typeface="Montserrat"/>
              </a:rPr>
              <a:t> POS Taggers</a:t>
            </a:r>
            <a:endParaRPr>
              <a:latin typeface="Montserrat"/>
              <a:ea typeface="Montserrat"/>
              <a:cs typeface="Montserrat"/>
              <a:sym typeface="Montserrat"/>
            </a:endParaRPr>
          </a:p>
        </p:txBody>
      </p:sp>
      <p:sp>
        <p:nvSpPr>
          <p:cNvPr id="125" name="Google Shape;125;p21"/>
          <p:cNvSpPr txBox="1">
            <a:spLocks noGrp="1"/>
          </p:cNvSpPr>
          <p:nvPr>
            <p:ph type="body" idx="1"/>
          </p:nvPr>
        </p:nvSpPr>
        <p:spPr>
          <a:xfrm>
            <a:off x="311700" y="1417800"/>
            <a:ext cx="8520600" cy="315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rPr>
              <a:t>The term ‘stochastic tagger’ can refer to any number of different approaches to the problem of POS tagging. Any model which somehow incorporates frequency or probability can be labelled stochastic.                                                    </a:t>
            </a:r>
            <a:endParaRPr>
              <a:solidFill>
                <a:srgbClr val="FFFFFF"/>
              </a:solidFill>
            </a:endParaRPr>
          </a:p>
          <a:p>
            <a:pPr marL="0" lvl="0" indent="0" algn="l" rtl="0">
              <a:lnSpc>
                <a:spcPct val="100000"/>
              </a:lnSpc>
              <a:spcBef>
                <a:spcPts val="1600"/>
              </a:spcBef>
              <a:spcAft>
                <a:spcPts val="0"/>
              </a:spcAft>
              <a:buNone/>
            </a:pPr>
            <a:endParaRPr>
              <a:solidFill>
                <a:srgbClr val="FFFFFF"/>
              </a:solidFill>
            </a:endParaRPr>
          </a:p>
          <a:p>
            <a:pPr marL="0" lvl="0" indent="0" algn="l" rtl="0">
              <a:spcBef>
                <a:spcPts val="0"/>
              </a:spcBef>
              <a:spcAft>
                <a:spcPts val="0"/>
              </a:spcAft>
              <a:buNone/>
            </a:pPr>
            <a:endParaRPr>
              <a:solidFill>
                <a:srgbClr val="FFFFFF"/>
              </a:solidFill>
            </a:endParaRPr>
          </a:p>
          <a:p>
            <a:pPr marL="0" lvl="0" indent="0" algn="l" rtl="0">
              <a:spcBef>
                <a:spcPts val="1600"/>
              </a:spcBef>
              <a:spcAft>
                <a:spcPts val="0"/>
              </a:spcAft>
              <a:buNone/>
            </a:pPr>
            <a:endParaRPr>
              <a:solidFill>
                <a:srgbClr val="FFFFFF"/>
              </a:solidFill>
            </a:endParaRPr>
          </a:p>
          <a:p>
            <a:pPr marL="0" lvl="0" indent="0" algn="l" rtl="0">
              <a:spcBef>
                <a:spcPts val="0"/>
              </a:spcBef>
              <a:spcAft>
                <a:spcPts val="0"/>
              </a:spcAft>
              <a:buNone/>
            </a:pPr>
            <a:r>
              <a:rPr lang="en">
                <a:solidFill>
                  <a:srgbClr val="FFFFFF"/>
                </a:solidFill>
              </a:rPr>
              <a:t>Probabilities and frequencies can be found out for any dataset. Data can be further improved based on the frequencies observed.</a:t>
            </a:r>
            <a:endParaRPr>
              <a:solidFill>
                <a:srgbClr val="FFFFFF"/>
              </a:solidFill>
            </a:endParaRPr>
          </a:p>
        </p:txBody>
      </p:sp>
      <p:sp>
        <p:nvSpPr>
          <p:cNvPr id="126" name="Google Shape;126;p21"/>
          <p:cNvSpPr/>
          <p:nvPr/>
        </p:nvSpPr>
        <p:spPr>
          <a:xfrm>
            <a:off x="309725" y="3108225"/>
            <a:ext cx="1789800" cy="486600"/>
          </a:xfrm>
          <a:prstGeom prst="rect">
            <a:avLst/>
          </a:prstGeom>
          <a:solidFill>
            <a:srgbClr val="3C78D8"/>
          </a:solid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400">
                <a:solidFill>
                  <a:srgbClr val="FFFFFF"/>
                </a:solidFill>
                <a:latin typeface="Lato"/>
                <a:ea typeface="Lato"/>
                <a:cs typeface="Lato"/>
                <a:sym typeface="Lato"/>
              </a:rPr>
              <a:t>Advantage:</a:t>
            </a:r>
            <a:endParaRPr sz="2400">
              <a:solidFill>
                <a:srgbClr val="FFFFFF"/>
              </a:solidFill>
              <a:latin typeface="Lato"/>
              <a:ea typeface="Lato"/>
              <a:cs typeface="Lato"/>
              <a:sym typeface="Lato"/>
            </a:endParaRPr>
          </a:p>
        </p:txBody>
      </p:sp>
    </p:spTree>
  </p:cSld>
  <p:clrMapOvr>
    <a:masterClrMapping/>
  </p:clrMapOvr>
</p:sld>
</file>

<file path=ppt/theme/theme1.xml><?xml version="1.0" encoding="utf-8"?>
<a:theme xmlns:a="http://schemas.openxmlformats.org/drawingml/2006/main" name="Blue &amp; Gold">
  <a:themeElements>
    <a:clrScheme name="Blue &amp; Gold">
      <a:dk1>
        <a:srgbClr val="FFFFFF"/>
      </a:dk1>
      <a:lt1>
        <a:srgbClr val="01AFD1"/>
      </a:lt1>
      <a:dk2>
        <a:srgbClr val="1E2D31"/>
      </a:dk2>
      <a:lt2>
        <a:srgbClr val="BFC7CA"/>
      </a:lt2>
      <a:accent1>
        <a:srgbClr val="006F85"/>
      </a:accent1>
      <a:accent2>
        <a:srgbClr val="AF4345"/>
      </a:accent2>
      <a:accent3>
        <a:srgbClr val="47D06A"/>
      </a:accent3>
      <a:accent4>
        <a:srgbClr val="F58F8F"/>
      </a:accent4>
      <a:accent5>
        <a:srgbClr val="F6CD4C"/>
      </a:accent5>
      <a:accent6>
        <a:srgbClr val="F8E71C"/>
      </a:accent6>
      <a:hlink>
        <a:srgbClr val="F6CD4C"/>
      </a:hlink>
      <a:folHlink>
        <a:srgbClr val="F6CD4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128</TotalTime>
  <Words>1286</Words>
  <Application>Microsoft Office PowerPoint</Application>
  <PresentationFormat>On-screen Show (16:9)</PresentationFormat>
  <Paragraphs>222</Paragraphs>
  <Slides>38</Slides>
  <Notes>38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38</vt:i4>
      </vt:variant>
    </vt:vector>
  </HeadingPairs>
  <TitlesOfParts>
    <vt:vector size="44" baseType="lpstr">
      <vt:lpstr>Lato</vt:lpstr>
      <vt:lpstr>Montserrat</vt:lpstr>
      <vt:lpstr>Georgia</vt:lpstr>
      <vt:lpstr>Playfair Display</vt:lpstr>
      <vt:lpstr>Arial</vt:lpstr>
      <vt:lpstr>Blue &amp; Gold</vt:lpstr>
      <vt:lpstr>B-Tech Project Dept. of Computer Science and Engineering IIT Jodhpur, April 2019</vt:lpstr>
      <vt:lpstr>Outline</vt:lpstr>
      <vt:lpstr>Motivation</vt:lpstr>
      <vt:lpstr>Complex Situations in POS Tagging</vt:lpstr>
      <vt:lpstr>Challenges faced - Ambiguity</vt:lpstr>
      <vt:lpstr>Challenges faced - Data Sparsity</vt:lpstr>
      <vt:lpstr>Types of POS Taggers</vt:lpstr>
      <vt:lpstr>Rule Based POS Taggers</vt:lpstr>
      <vt:lpstr>Stochastic POS Taggers</vt:lpstr>
      <vt:lpstr>Hidden Markov Model (HMM)</vt:lpstr>
      <vt:lpstr>Probabilistic automata</vt:lpstr>
      <vt:lpstr>HMM for POS tagging</vt:lpstr>
      <vt:lpstr>Use of Bayes’ Rule</vt:lpstr>
      <vt:lpstr>Contextual Independence </vt:lpstr>
      <vt:lpstr>Lexical Independence </vt:lpstr>
      <vt:lpstr>Kinds of Probabilities</vt:lpstr>
      <vt:lpstr>Kinds of Probabilities</vt:lpstr>
      <vt:lpstr>Pseudocode of Algorithm</vt:lpstr>
      <vt:lpstr>More on Viterbi Algorithm...</vt:lpstr>
      <vt:lpstr>PowerPoint Presentation</vt:lpstr>
      <vt:lpstr>PowerPoint Presentation</vt:lpstr>
      <vt:lpstr>Data sparsity solution</vt:lpstr>
      <vt:lpstr>Smoothing </vt:lpstr>
      <vt:lpstr>Decision Tree Model</vt:lpstr>
      <vt:lpstr>Results - Bigram HMM </vt:lpstr>
      <vt:lpstr>Results - Trigram HMM </vt:lpstr>
      <vt:lpstr>Results - Improved Trigram HMM </vt:lpstr>
      <vt:lpstr>Results - Decision Tree</vt:lpstr>
      <vt:lpstr>Results - Improved Decision Tree </vt:lpstr>
      <vt:lpstr>Results</vt:lpstr>
      <vt:lpstr>Results</vt:lpstr>
      <vt:lpstr>Results</vt:lpstr>
      <vt:lpstr>Results</vt:lpstr>
      <vt:lpstr>Results</vt:lpstr>
      <vt:lpstr>Accuracy Comparison</vt:lpstr>
      <vt:lpstr>Accuracy Comparison</vt:lpstr>
      <vt:lpstr>Future Work</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B-Tech Project Dept. of Computer Science and Engineering IIT Jodhpur, April 2019</dc:title>
  <dc:creator>shashwat kathuria</dc:creator>
  <cp:lastModifiedBy>shashwat kathuria</cp:lastModifiedBy>
  <cp:revision>7</cp:revision>
  <dcterms:modified xsi:type="dcterms:W3CDTF">2019-04-26T07:29:20Z</dcterms:modified>
</cp:coreProperties>
</file>